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1"/>
  </p:notesMasterIdLst>
  <p:sldIdLst>
    <p:sldId id="257" r:id="rId2"/>
    <p:sldId id="926" r:id="rId3"/>
    <p:sldId id="927" r:id="rId4"/>
    <p:sldId id="660" r:id="rId5"/>
    <p:sldId id="661" r:id="rId6"/>
    <p:sldId id="662" r:id="rId7"/>
    <p:sldId id="663" r:id="rId8"/>
    <p:sldId id="664" r:id="rId9"/>
    <p:sldId id="665" r:id="rId10"/>
    <p:sldId id="666" r:id="rId11"/>
    <p:sldId id="667" r:id="rId12"/>
    <p:sldId id="668" r:id="rId13"/>
    <p:sldId id="669" r:id="rId14"/>
    <p:sldId id="670" r:id="rId15"/>
    <p:sldId id="671" r:id="rId16"/>
    <p:sldId id="672" r:id="rId17"/>
    <p:sldId id="673" r:id="rId18"/>
    <p:sldId id="674" r:id="rId19"/>
    <p:sldId id="675" r:id="rId20"/>
    <p:sldId id="676" r:id="rId21"/>
    <p:sldId id="677" r:id="rId22"/>
    <p:sldId id="678" r:id="rId23"/>
    <p:sldId id="679" r:id="rId24"/>
    <p:sldId id="680" r:id="rId25"/>
    <p:sldId id="681" r:id="rId26"/>
    <p:sldId id="682" r:id="rId27"/>
    <p:sldId id="683" r:id="rId28"/>
    <p:sldId id="258" r:id="rId29"/>
    <p:sldId id="260" r:id="rId30"/>
    <p:sldId id="478" r:id="rId31"/>
    <p:sldId id="479" r:id="rId32"/>
    <p:sldId id="477" r:id="rId33"/>
    <p:sldId id="480" r:id="rId34"/>
    <p:sldId id="481" r:id="rId35"/>
    <p:sldId id="482" r:id="rId36"/>
    <p:sldId id="483" r:id="rId37"/>
    <p:sldId id="484" r:id="rId38"/>
    <p:sldId id="944" r:id="rId39"/>
    <p:sldId id="928" r:id="rId40"/>
    <p:sldId id="684" r:id="rId41"/>
    <p:sldId id="685" r:id="rId42"/>
    <p:sldId id="686" r:id="rId43"/>
    <p:sldId id="687" r:id="rId44"/>
    <p:sldId id="688" r:id="rId45"/>
    <p:sldId id="689" r:id="rId46"/>
    <p:sldId id="690" r:id="rId47"/>
    <p:sldId id="691" r:id="rId48"/>
    <p:sldId id="692" r:id="rId49"/>
    <p:sldId id="693" r:id="rId50"/>
    <p:sldId id="694" r:id="rId51"/>
    <p:sldId id="695" r:id="rId52"/>
    <p:sldId id="696" r:id="rId53"/>
    <p:sldId id="697" r:id="rId54"/>
    <p:sldId id="698" r:id="rId55"/>
    <p:sldId id="699" r:id="rId56"/>
    <p:sldId id="700" r:id="rId57"/>
    <p:sldId id="701" r:id="rId58"/>
    <p:sldId id="702" r:id="rId59"/>
    <p:sldId id="703" r:id="rId60"/>
    <p:sldId id="704" r:id="rId61"/>
    <p:sldId id="485" r:id="rId62"/>
    <p:sldId id="486" r:id="rId63"/>
    <p:sldId id="487" r:id="rId64"/>
    <p:sldId id="915" r:id="rId65"/>
    <p:sldId id="916" r:id="rId66"/>
    <p:sldId id="918" r:id="rId67"/>
    <p:sldId id="919" r:id="rId68"/>
    <p:sldId id="920" r:id="rId69"/>
    <p:sldId id="921" r:id="rId70"/>
    <p:sldId id="922" r:id="rId71"/>
    <p:sldId id="923" r:id="rId72"/>
    <p:sldId id="488" r:id="rId73"/>
    <p:sldId id="489" r:id="rId74"/>
    <p:sldId id="490" r:id="rId75"/>
    <p:sldId id="945" r:id="rId76"/>
    <p:sldId id="929" r:id="rId77"/>
    <p:sldId id="705" r:id="rId78"/>
    <p:sldId id="706" r:id="rId79"/>
    <p:sldId id="707" r:id="rId80"/>
    <p:sldId id="708" r:id="rId81"/>
    <p:sldId id="709" r:id="rId82"/>
    <p:sldId id="710" r:id="rId83"/>
    <p:sldId id="724" r:id="rId84"/>
    <p:sldId id="725" r:id="rId85"/>
    <p:sldId id="726" r:id="rId86"/>
    <p:sldId id="727" r:id="rId87"/>
    <p:sldId id="728" r:id="rId88"/>
    <p:sldId id="711" r:id="rId89"/>
    <p:sldId id="712" r:id="rId90"/>
    <p:sldId id="713" r:id="rId91"/>
    <p:sldId id="714" r:id="rId92"/>
    <p:sldId id="715" r:id="rId93"/>
    <p:sldId id="716" r:id="rId94"/>
    <p:sldId id="717" r:id="rId95"/>
    <p:sldId id="718" r:id="rId96"/>
    <p:sldId id="719" r:id="rId97"/>
    <p:sldId id="720" r:id="rId98"/>
    <p:sldId id="721" r:id="rId99"/>
    <p:sldId id="722" r:id="rId100"/>
    <p:sldId id="723" r:id="rId101"/>
    <p:sldId id="729" r:id="rId102"/>
    <p:sldId id="730" r:id="rId103"/>
    <p:sldId id="731" r:id="rId104"/>
    <p:sldId id="732" r:id="rId105"/>
    <p:sldId id="733" r:id="rId106"/>
    <p:sldId id="734" r:id="rId107"/>
    <p:sldId id="735" r:id="rId108"/>
    <p:sldId id="736" r:id="rId109"/>
    <p:sldId id="737" r:id="rId110"/>
    <p:sldId id="738" r:id="rId111"/>
    <p:sldId id="739" r:id="rId112"/>
    <p:sldId id="740" r:id="rId113"/>
    <p:sldId id="741" r:id="rId114"/>
    <p:sldId id="742" r:id="rId115"/>
    <p:sldId id="743" r:id="rId116"/>
    <p:sldId id="744" r:id="rId117"/>
    <p:sldId id="745" r:id="rId118"/>
    <p:sldId id="746" r:id="rId119"/>
    <p:sldId id="747" r:id="rId120"/>
    <p:sldId id="748" r:id="rId121"/>
    <p:sldId id="749" r:id="rId122"/>
    <p:sldId id="750" r:id="rId123"/>
    <p:sldId id="751" r:id="rId124"/>
    <p:sldId id="752" r:id="rId125"/>
    <p:sldId id="753" r:id="rId126"/>
    <p:sldId id="491" r:id="rId127"/>
    <p:sldId id="492" r:id="rId128"/>
    <p:sldId id="493" r:id="rId129"/>
    <p:sldId id="494" r:id="rId130"/>
    <p:sldId id="495" r:id="rId131"/>
    <p:sldId id="496" r:id="rId132"/>
    <p:sldId id="497" r:id="rId133"/>
    <p:sldId id="498" r:id="rId134"/>
    <p:sldId id="499" r:id="rId135"/>
    <p:sldId id="500" r:id="rId136"/>
    <p:sldId id="501" r:id="rId137"/>
    <p:sldId id="502" r:id="rId138"/>
    <p:sldId id="503" r:id="rId139"/>
    <p:sldId id="504" r:id="rId140"/>
    <p:sldId id="505" r:id="rId141"/>
    <p:sldId id="506" r:id="rId142"/>
    <p:sldId id="507" r:id="rId143"/>
    <p:sldId id="508" r:id="rId144"/>
    <p:sldId id="509" r:id="rId145"/>
    <p:sldId id="946" r:id="rId146"/>
    <p:sldId id="930" r:id="rId147"/>
    <p:sldId id="754" r:id="rId148"/>
    <p:sldId id="755" r:id="rId149"/>
    <p:sldId id="756" r:id="rId150"/>
    <p:sldId id="757" r:id="rId151"/>
    <p:sldId id="758" r:id="rId152"/>
    <p:sldId id="759" r:id="rId153"/>
    <p:sldId id="510" r:id="rId154"/>
    <p:sldId id="511" r:id="rId155"/>
    <p:sldId id="512" r:id="rId156"/>
    <p:sldId id="513" r:id="rId157"/>
    <p:sldId id="514" r:id="rId158"/>
    <p:sldId id="515" r:id="rId159"/>
    <p:sldId id="947" r:id="rId160"/>
    <p:sldId id="931" r:id="rId161"/>
    <p:sldId id="760" r:id="rId162"/>
    <p:sldId id="761" r:id="rId163"/>
    <p:sldId id="762" r:id="rId164"/>
    <p:sldId id="763" r:id="rId165"/>
    <p:sldId id="764" r:id="rId166"/>
    <p:sldId id="765" r:id="rId167"/>
    <p:sldId id="766" r:id="rId168"/>
    <p:sldId id="767" r:id="rId169"/>
    <p:sldId id="768" r:id="rId170"/>
    <p:sldId id="769" r:id="rId171"/>
    <p:sldId id="516" r:id="rId172"/>
    <p:sldId id="517" r:id="rId173"/>
    <p:sldId id="518" r:id="rId174"/>
    <p:sldId id="519" r:id="rId175"/>
    <p:sldId id="520" r:id="rId176"/>
    <p:sldId id="521" r:id="rId177"/>
    <p:sldId id="522" r:id="rId178"/>
    <p:sldId id="523" r:id="rId179"/>
    <p:sldId id="524" r:id="rId180"/>
    <p:sldId id="948" r:id="rId181"/>
    <p:sldId id="932" r:id="rId182"/>
    <p:sldId id="770" r:id="rId183"/>
    <p:sldId id="771" r:id="rId184"/>
    <p:sldId id="772" r:id="rId185"/>
    <p:sldId id="773" r:id="rId186"/>
    <p:sldId id="774" r:id="rId187"/>
    <p:sldId id="775" r:id="rId188"/>
    <p:sldId id="776" r:id="rId189"/>
    <p:sldId id="777" r:id="rId190"/>
    <p:sldId id="778" r:id="rId191"/>
    <p:sldId id="779" r:id="rId192"/>
    <p:sldId id="780" r:id="rId193"/>
    <p:sldId id="781" r:id="rId194"/>
    <p:sldId id="782" r:id="rId195"/>
    <p:sldId id="525" r:id="rId196"/>
    <p:sldId id="924" r:id="rId197"/>
    <p:sldId id="526" r:id="rId198"/>
    <p:sldId id="527" r:id="rId199"/>
    <p:sldId id="528" r:id="rId200"/>
    <p:sldId id="529" r:id="rId201"/>
    <p:sldId id="530" r:id="rId202"/>
    <p:sldId id="531" r:id="rId203"/>
    <p:sldId id="532" r:id="rId204"/>
    <p:sldId id="533" r:id="rId205"/>
    <p:sldId id="949" r:id="rId206"/>
    <p:sldId id="933" r:id="rId207"/>
    <p:sldId id="783" r:id="rId208"/>
    <p:sldId id="784" r:id="rId209"/>
    <p:sldId id="785" r:id="rId210"/>
    <p:sldId id="534" r:id="rId211"/>
    <p:sldId id="535" r:id="rId212"/>
    <p:sldId id="536" r:id="rId213"/>
    <p:sldId id="537" r:id="rId214"/>
    <p:sldId id="538" r:id="rId215"/>
    <p:sldId id="539" r:id="rId216"/>
    <p:sldId id="540" r:id="rId217"/>
    <p:sldId id="541" r:id="rId218"/>
    <p:sldId id="542" r:id="rId219"/>
    <p:sldId id="543" r:id="rId220"/>
    <p:sldId id="950" r:id="rId221"/>
    <p:sldId id="934" r:id="rId222"/>
    <p:sldId id="786" r:id="rId223"/>
    <p:sldId id="787" r:id="rId224"/>
    <p:sldId id="788" r:id="rId225"/>
    <p:sldId id="789" r:id="rId226"/>
    <p:sldId id="790" r:id="rId227"/>
    <p:sldId id="791" r:id="rId228"/>
    <p:sldId id="792" r:id="rId229"/>
    <p:sldId id="793" r:id="rId230"/>
    <p:sldId id="794" r:id="rId231"/>
    <p:sldId id="795" r:id="rId232"/>
    <p:sldId id="796" r:id="rId233"/>
    <p:sldId id="797" r:id="rId234"/>
    <p:sldId id="798" r:id="rId235"/>
    <p:sldId id="799" r:id="rId236"/>
    <p:sldId id="800" r:id="rId237"/>
    <p:sldId id="801" r:id="rId238"/>
    <p:sldId id="544" r:id="rId239"/>
    <p:sldId id="545" r:id="rId240"/>
    <p:sldId id="546" r:id="rId241"/>
    <p:sldId id="547" r:id="rId242"/>
    <p:sldId id="548" r:id="rId243"/>
    <p:sldId id="549" r:id="rId244"/>
    <p:sldId id="550" r:id="rId245"/>
    <p:sldId id="551" r:id="rId246"/>
    <p:sldId id="951" r:id="rId247"/>
    <p:sldId id="935" r:id="rId248"/>
    <p:sldId id="802" r:id="rId249"/>
    <p:sldId id="803" r:id="rId250"/>
    <p:sldId id="804" r:id="rId251"/>
    <p:sldId id="805" r:id="rId252"/>
    <p:sldId id="806" r:id="rId253"/>
    <p:sldId id="807" r:id="rId254"/>
    <p:sldId id="808" r:id="rId255"/>
    <p:sldId id="809" r:id="rId256"/>
    <p:sldId id="810" r:id="rId257"/>
    <p:sldId id="811" r:id="rId258"/>
    <p:sldId id="812" r:id="rId259"/>
    <p:sldId id="552" r:id="rId260"/>
    <p:sldId id="553" r:id="rId261"/>
    <p:sldId id="554" r:id="rId262"/>
    <p:sldId id="555" r:id="rId263"/>
    <p:sldId id="556" r:id="rId264"/>
    <p:sldId id="557" r:id="rId265"/>
    <p:sldId id="558" r:id="rId266"/>
    <p:sldId id="559" r:id="rId267"/>
    <p:sldId id="560" r:id="rId268"/>
    <p:sldId id="561" r:id="rId269"/>
    <p:sldId id="562" r:id="rId270"/>
    <p:sldId id="563" r:id="rId271"/>
    <p:sldId id="564" r:id="rId272"/>
    <p:sldId id="565" r:id="rId273"/>
    <p:sldId id="566" r:id="rId274"/>
    <p:sldId id="567" r:id="rId275"/>
    <p:sldId id="568" r:id="rId276"/>
    <p:sldId id="569" r:id="rId277"/>
    <p:sldId id="570" r:id="rId278"/>
    <p:sldId id="571" r:id="rId279"/>
    <p:sldId id="572" r:id="rId280"/>
    <p:sldId id="573" r:id="rId281"/>
    <p:sldId id="574" r:id="rId282"/>
    <p:sldId id="952" r:id="rId283"/>
    <p:sldId id="936" r:id="rId284"/>
    <p:sldId id="814" r:id="rId285"/>
    <p:sldId id="813" r:id="rId286"/>
    <p:sldId id="815" r:id="rId287"/>
    <p:sldId id="817" r:id="rId288"/>
    <p:sldId id="818" r:id="rId289"/>
    <p:sldId id="819" r:id="rId290"/>
    <p:sldId id="820" r:id="rId291"/>
    <p:sldId id="821" r:id="rId292"/>
    <p:sldId id="822" r:id="rId293"/>
    <p:sldId id="823" r:id="rId294"/>
    <p:sldId id="824" r:id="rId295"/>
    <p:sldId id="825" r:id="rId296"/>
    <p:sldId id="826" r:id="rId297"/>
    <p:sldId id="575" r:id="rId298"/>
    <p:sldId id="576" r:id="rId299"/>
    <p:sldId id="577" r:id="rId300"/>
    <p:sldId id="578" r:id="rId301"/>
    <p:sldId id="579" r:id="rId302"/>
    <p:sldId id="580" r:id="rId303"/>
    <p:sldId id="581" r:id="rId304"/>
    <p:sldId id="582" r:id="rId305"/>
    <p:sldId id="583" r:id="rId306"/>
    <p:sldId id="584" r:id="rId307"/>
    <p:sldId id="585" r:id="rId308"/>
    <p:sldId id="586" r:id="rId309"/>
    <p:sldId id="587" r:id="rId310"/>
    <p:sldId id="953" r:id="rId311"/>
    <p:sldId id="937" r:id="rId312"/>
    <p:sldId id="827" r:id="rId313"/>
    <p:sldId id="828" r:id="rId314"/>
    <p:sldId id="829" r:id="rId315"/>
    <p:sldId id="588" r:id="rId316"/>
    <p:sldId id="589" r:id="rId317"/>
    <p:sldId id="590" r:id="rId318"/>
    <p:sldId id="591" r:id="rId319"/>
    <p:sldId id="592" r:id="rId320"/>
    <p:sldId id="593" r:id="rId321"/>
    <p:sldId id="594" r:id="rId322"/>
    <p:sldId id="595" r:id="rId323"/>
    <p:sldId id="596" r:id="rId324"/>
    <p:sldId id="597" r:id="rId325"/>
    <p:sldId id="954" r:id="rId326"/>
    <p:sldId id="938" r:id="rId327"/>
    <p:sldId id="830" r:id="rId328"/>
    <p:sldId id="831" r:id="rId329"/>
    <p:sldId id="832" r:id="rId330"/>
    <p:sldId id="833" r:id="rId331"/>
    <p:sldId id="834" r:id="rId332"/>
    <p:sldId id="835" r:id="rId333"/>
    <p:sldId id="836" r:id="rId334"/>
    <p:sldId id="837" r:id="rId335"/>
    <p:sldId id="838" r:id="rId336"/>
    <p:sldId id="839" r:id="rId337"/>
    <p:sldId id="840" r:id="rId338"/>
    <p:sldId id="841" r:id="rId339"/>
    <p:sldId id="842" r:id="rId340"/>
    <p:sldId id="843" r:id="rId341"/>
    <p:sldId id="844" r:id="rId342"/>
    <p:sldId id="845" r:id="rId343"/>
    <p:sldId id="598" r:id="rId344"/>
    <p:sldId id="925" r:id="rId345"/>
    <p:sldId id="599" r:id="rId346"/>
    <p:sldId id="600" r:id="rId347"/>
    <p:sldId id="601" r:id="rId348"/>
    <p:sldId id="602" r:id="rId349"/>
    <p:sldId id="603" r:id="rId350"/>
    <p:sldId id="604" r:id="rId351"/>
    <p:sldId id="605" r:id="rId352"/>
    <p:sldId id="955" r:id="rId353"/>
    <p:sldId id="939" r:id="rId354"/>
    <p:sldId id="846" r:id="rId355"/>
    <p:sldId id="848" r:id="rId356"/>
    <p:sldId id="852" r:id="rId357"/>
    <p:sldId id="849" r:id="rId358"/>
    <p:sldId id="850" r:id="rId359"/>
    <p:sldId id="851" r:id="rId360"/>
    <p:sldId id="853" r:id="rId361"/>
    <p:sldId id="607" r:id="rId362"/>
    <p:sldId id="608" r:id="rId363"/>
    <p:sldId id="609" r:id="rId364"/>
    <p:sldId id="610" r:id="rId365"/>
    <p:sldId id="611" r:id="rId366"/>
    <p:sldId id="612" r:id="rId367"/>
    <p:sldId id="613" r:id="rId368"/>
    <p:sldId id="614" r:id="rId369"/>
    <p:sldId id="615" r:id="rId370"/>
    <p:sldId id="616" r:id="rId371"/>
    <p:sldId id="617" r:id="rId372"/>
    <p:sldId id="618" r:id="rId373"/>
    <p:sldId id="619" r:id="rId374"/>
    <p:sldId id="620" r:id="rId375"/>
    <p:sldId id="956" r:id="rId376"/>
    <p:sldId id="940" r:id="rId377"/>
    <p:sldId id="854" r:id="rId378"/>
    <p:sldId id="855" r:id="rId379"/>
    <p:sldId id="856" r:id="rId380"/>
    <p:sldId id="857" r:id="rId381"/>
    <p:sldId id="858" r:id="rId382"/>
    <p:sldId id="859" r:id="rId383"/>
    <p:sldId id="860" r:id="rId384"/>
    <p:sldId id="861" r:id="rId385"/>
    <p:sldId id="862" r:id="rId386"/>
    <p:sldId id="863" r:id="rId387"/>
    <p:sldId id="864" r:id="rId388"/>
    <p:sldId id="865" r:id="rId389"/>
    <p:sldId id="866" r:id="rId390"/>
    <p:sldId id="867" r:id="rId391"/>
    <p:sldId id="868" r:id="rId392"/>
    <p:sldId id="869" r:id="rId393"/>
    <p:sldId id="870" r:id="rId394"/>
    <p:sldId id="871" r:id="rId395"/>
    <p:sldId id="872" r:id="rId396"/>
    <p:sldId id="873" r:id="rId397"/>
    <p:sldId id="874" r:id="rId398"/>
    <p:sldId id="875" r:id="rId399"/>
    <p:sldId id="876" r:id="rId400"/>
    <p:sldId id="877" r:id="rId401"/>
    <p:sldId id="621" r:id="rId402"/>
    <p:sldId id="622" r:id="rId403"/>
    <p:sldId id="623" r:id="rId404"/>
    <p:sldId id="624" r:id="rId405"/>
    <p:sldId id="625" r:id="rId406"/>
    <p:sldId id="626" r:id="rId407"/>
    <p:sldId id="627" r:id="rId408"/>
    <p:sldId id="628" r:id="rId409"/>
    <p:sldId id="629" r:id="rId410"/>
    <p:sldId id="957" r:id="rId411"/>
    <p:sldId id="941" r:id="rId412"/>
    <p:sldId id="878" r:id="rId413"/>
    <p:sldId id="879" r:id="rId414"/>
    <p:sldId id="880" r:id="rId415"/>
    <p:sldId id="891" r:id="rId416"/>
    <p:sldId id="896" r:id="rId417"/>
    <p:sldId id="897" r:id="rId418"/>
    <p:sldId id="886" r:id="rId419"/>
    <p:sldId id="881" r:id="rId420"/>
    <p:sldId id="898" r:id="rId421"/>
    <p:sldId id="899" r:id="rId422"/>
    <p:sldId id="900" r:id="rId423"/>
    <p:sldId id="882" r:id="rId424"/>
    <p:sldId id="901" r:id="rId425"/>
    <p:sldId id="902" r:id="rId426"/>
    <p:sldId id="903" r:id="rId427"/>
    <p:sldId id="630" r:id="rId428"/>
    <p:sldId id="631" r:id="rId429"/>
    <p:sldId id="634" r:id="rId430"/>
    <p:sldId id="632" r:id="rId431"/>
    <p:sldId id="633" r:id="rId432"/>
    <p:sldId id="635" r:id="rId433"/>
    <p:sldId id="636" r:id="rId434"/>
    <p:sldId id="637" r:id="rId435"/>
    <p:sldId id="638" r:id="rId436"/>
    <p:sldId id="639" r:id="rId437"/>
    <p:sldId id="640" r:id="rId438"/>
    <p:sldId id="958" r:id="rId439"/>
    <p:sldId id="942" r:id="rId440"/>
    <p:sldId id="904" r:id="rId441"/>
    <p:sldId id="905" r:id="rId442"/>
    <p:sldId id="906" r:id="rId443"/>
    <p:sldId id="907" r:id="rId444"/>
    <p:sldId id="908" r:id="rId445"/>
    <p:sldId id="909" r:id="rId446"/>
    <p:sldId id="910" r:id="rId447"/>
    <p:sldId id="911" r:id="rId448"/>
    <p:sldId id="641" r:id="rId449"/>
    <p:sldId id="642" r:id="rId450"/>
    <p:sldId id="643" r:id="rId451"/>
    <p:sldId id="644" r:id="rId452"/>
    <p:sldId id="645" r:id="rId453"/>
    <p:sldId id="646" r:id="rId454"/>
    <p:sldId id="647" r:id="rId455"/>
    <p:sldId id="648" r:id="rId456"/>
    <p:sldId id="649" r:id="rId457"/>
    <p:sldId id="650" r:id="rId458"/>
    <p:sldId id="651" r:id="rId459"/>
    <p:sldId id="652" r:id="rId460"/>
    <p:sldId id="653" r:id="rId461"/>
    <p:sldId id="912" r:id="rId462"/>
    <p:sldId id="959" r:id="rId463"/>
    <p:sldId id="943" r:id="rId464"/>
    <p:sldId id="913" r:id="rId465"/>
    <p:sldId id="654" r:id="rId466"/>
    <p:sldId id="656" r:id="rId467"/>
    <p:sldId id="657" r:id="rId468"/>
    <p:sldId id="658" r:id="rId469"/>
    <p:sldId id="659" r:id="rId4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0066"/>
    <a:srgbClr val="009900"/>
    <a:srgbClr val="CC0099"/>
    <a:srgbClr val="FF9900"/>
    <a:srgbClr val="FF6600"/>
    <a:srgbClr val="07A16E"/>
    <a:srgbClr val="026A98"/>
    <a:srgbClr val="E9F4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FDF24-B620-D2F8-A485-F7118D46AEE9}" v="2" dt="2022-05-17T16:58:18.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tableStyles" Target="tableStyles.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microsoft.com/office/2015/10/relationships/revisionInfo" Target="revisionInfo.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presProps" Target="presProps.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microsoft.com/office/2016/11/relationships/changesInfo" Target="changesInfos/changesInfo1.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notesMaster" Target="notesMasters/notesMaster1.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viewProps" Target="viewProps.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field, April" userId="S::awhitfield@hempsteadschools.org::43bc52b7-8f63-4aae-ac42-220c931cd3c8" providerId="AD" clId="Web-{2E2FDF24-B620-D2F8-A485-F7118D46AEE9}"/>
    <pc:docChg chg="modSld">
      <pc:chgData name="Whitfield, April" userId="S::awhitfield@hempsteadschools.org::43bc52b7-8f63-4aae-ac42-220c931cd3c8" providerId="AD" clId="Web-{2E2FDF24-B620-D2F8-A485-F7118D46AEE9}" dt="2022-05-17T16:58:18.237" v="1" actId="1076"/>
      <pc:docMkLst>
        <pc:docMk/>
      </pc:docMkLst>
      <pc:sldChg chg="modSp">
        <pc:chgData name="Whitfield, April" userId="S::awhitfield@hempsteadschools.org::43bc52b7-8f63-4aae-ac42-220c931cd3c8" providerId="AD" clId="Web-{2E2FDF24-B620-D2F8-A485-F7118D46AEE9}" dt="2022-05-17T16:58:18.237" v="1" actId="1076"/>
        <pc:sldMkLst>
          <pc:docMk/>
          <pc:sldMk cId="3686642752" sldId="927"/>
        </pc:sldMkLst>
        <pc:picChg chg="mod">
          <ac:chgData name="Whitfield, April" userId="S::awhitfield@hempsteadschools.org::43bc52b7-8f63-4aae-ac42-220c931cd3c8" providerId="AD" clId="Web-{2E2FDF24-B620-D2F8-A485-F7118D46AEE9}" dt="2022-05-17T16:58:02.236" v="0" actId="1076"/>
          <ac:picMkLst>
            <pc:docMk/>
            <pc:sldMk cId="3686642752" sldId="927"/>
            <ac:picMk id="10" creationId="{00000000-0000-0000-0000-000000000000}"/>
          </ac:picMkLst>
        </pc:picChg>
        <pc:picChg chg="mod">
          <ac:chgData name="Whitfield, April" userId="S::awhitfield@hempsteadschools.org::43bc52b7-8f63-4aae-ac42-220c931cd3c8" providerId="AD" clId="Web-{2E2FDF24-B620-D2F8-A485-F7118D46AEE9}" dt="2022-05-17T16:58:18.237" v="1" actId="1076"/>
          <ac:picMkLst>
            <pc:docMk/>
            <pc:sldMk cId="3686642752" sldId="927"/>
            <ac:picMk id="1028" creationId="{00000000-0000-0000-0000-000000000000}"/>
          </ac:picMkLst>
        </pc:picChg>
      </pc:sldChg>
    </pc:docChg>
  </pc:docChgLst>
  <pc:docChgLst>
    <pc:chgData name="Gioia, Marisa" userId="deec3ffa-2833-4fde-b532-5bc0fcd3372d" providerId="ADAL" clId="{431C85DD-D4D2-4BC6-9E24-311FEA185464}"/>
    <pc:docChg chg="delSld">
      <pc:chgData name="Gioia, Marisa" userId="deec3ffa-2833-4fde-b532-5bc0fcd3372d" providerId="ADAL" clId="{431C85DD-D4D2-4BC6-9E24-311FEA185464}" dt="2022-05-17T13:57:25.794" v="0" actId="47"/>
      <pc:docMkLst>
        <pc:docMk/>
      </pc:docMkLst>
      <pc:sldChg chg="del">
        <pc:chgData name="Gioia, Marisa" userId="deec3ffa-2833-4fde-b532-5bc0fcd3372d" providerId="ADAL" clId="{431C85DD-D4D2-4BC6-9E24-311FEA185464}" dt="2022-05-17T13:57:25.794" v="0" actId="47"/>
        <pc:sldMkLst>
          <pc:docMk/>
          <pc:sldMk cId="4273824490" sldId="606"/>
        </pc:sldMkLst>
      </pc:sldChg>
    </pc:docChg>
  </pc:docChgLst>
  <pc:docChgLst>
    <pc:chgData name="Walker, Melanie" userId="S::mwalker@hempsteadschools.org::c677e56d-358a-4fd2-a9e8-63ae0fe8adc1" providerId="AD" clId="Web-{1451238F-AC85-46CF-B25B-EB8CD5F8874D}"/>
    <pc:docChg chg="modSld">
      <pc:chgData name="Walker, Melanie" userId="S::mwalker@hempsteadschools.org::c677e56d-358a-4fd2-a9e8-63ae0fe8adc1" providerId="AD" clId="Web-{1451238F-AC85-46CF-B25B-EB8CD5F8874D}" dt="2022-05-12T17:44:43.399" v="2" actId="1076"/>
      <pc:docMkLst>
        <pc:docMk/>
      </pc:docMkLst>
      <pc:sldChg chg="modSp">
        <pc:chgData name="Walker, Melanie" userId="S::mwalker@hempsteadschools.org::c677e56d-358a-4fd2-a9e8-63ae0fe8adc1" providerId="AD" clId="Web-{1451238F-AC85-46CF-B25B-EB8CD5F8874D}" dt="2022-05-12T17:44:43.399" v="2" actId="1076"/>
        <pc:sldMkLst>
          <pc:docMk/>
          <pc:sldMk cId="2773337807" sldId="628"/>
        </pc:sldMkLst>
        <pc:picChg chg="mod">
          <ac:chgData name="Walker, Melanie" userId="S::mwalker@hempsteadschools.org::c677e56d-358a-4fd2-a9e8-63ae0fe8adc1" providerId="AD" clId="Web-{1451238F-AC85-46CF-B25B-EB8CD5F8874D}" dt="2022-05-12T17:44:43.399" v="2" actId="1076"/>
          <ac:picMkLst>
            <pc:docMk/>
            <pc:sldMk cId="2773337807" sldId="628"/>
            <ac:picMk id="76390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9468-6416-44DF-AC82-813BAB9EEA8D}" type="datetimeFigureOut">
              <a:rPr lang="en-US" smtClean="0"/>
              <a:pPr/>
              <a:t>5/17/2022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0902C-F840-42E6-9278-C199B5F2D0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3366529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30533713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34902227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37921141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13317947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27003865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5611402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32756702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24369502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40995000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8986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21535493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12796484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extLst>
      <p:ext uri="{BB962C8B-B14F-4D97-AF65-F5344CB8AC3E}">
        <p14:creationId xmlns:p14="http://schemas.microsoft.com/office/powerpoint/2010/main" val="37423125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42368355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9547670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31298659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1641702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7483978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18677723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6863714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a:p>
        </p:txBody>
      </p:sp>
    </p:spTree>
    <p:extLst>
      <p:ext uri="{BB962C8B-B14F-4D97-AF65-F5344CB8AC3E}">
        <p14:creationId xmlns:p14="http://schemas.microsoft.com/office/powerpoint/2010/main" val="75049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5063742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extLst>
      <p:ext uri="{BB962C8B-B14F-4D97-AF65-F5344CB8AC3E}">
        <p14:creationId xmlns:p14="http://schemas.microsoft.com/office/powerpoint/2010/main" val="8469716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1880006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136</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137</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142</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143</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42779309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a:p>
        </p:txBody>
      </p:sp>
    </p:spTree>
    <p:extLst>
      <p:ext uri="{BB962C8B-B14F-4D97-AF65-F5344CB8AC3E}">
        <p14:creationId xmlns:p14="http://schemas.microsoft.com/office/powerpoint/2010/main" val="4461490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a:p>
        </p:txBody>
      </p:sp>
    </p:spTree>
    <p:extLst>
      <p:ext uri="{BB962C8B-B14F-4D97-AF65-F5344CB8AC3E}">
        <p14:creationId xmlns:p14="http://schemas.microsoft.com/office/powerpoint/2010/main" val="133714764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a:p>
        </p:txBody>
      </p:sp>
    </p:spTree>
    <p:extLst>
      <p:ext uri="{BB962C8B-B14F-4D97-AF65-F5344CB8AC3E}">
        <p14:creationId xmlns:p14="http://schemas.microsoft.com/office/powerpoint/2010/main" val="9214931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a:p>
        </p:txBody>
      </p:sp>
    </p:spTree>
    <p:extLst>
      <p:ext uri="{BB962C8B-B14F-4D97-AF65-F5344CB8AC3E}">
        <p14:creationId xmlns:p14="http://schemas.microsoft.com/office/powerpoint/2010/main" val="10958089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a:p>
        </p:txBody>
      </p:sp>
    </p:spTree>
    <p:extLst>
      <p:ext uri="{BB962C8B-B14F-4D97-AF65-F5344CB8AC3E}">
        <p14:creationId xmlns:p14="http://schemas.microsoft.com/office/powerpoint/2010/main" val="34382560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152</a:t>
            </a:fld>
            <a:endParaRPr lang="en-US"/>
          </a:p>
        </p:txBody>
      </p:sp>
    </p:spTree>
    <p:extLst>
      <p:ext uri="{BB962C8B-B14F-4D97-AF65-F5344CB8AC3E}">
        <p14:creationId xmlns:p14="http://schemas.microsoft.com/office/powerpoint/2010/main" val="27527370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33852829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extLst>
      <p:ext uri="{BB962C8B-B14F-4D97-AF65-F5344CB8AC3E}">
        <p14:creationId xmlns:p14="http://schemas.microsoft.com/office/powerpoint/2010/main" val="35071254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a:p>
        </p:txBody>
      </p:sp>
    </p:spTree>
    <p:extLst>
      <p:ext uri="{BB962C8B-B14F-4D97-AF65-F5344CB8AC3E}">
        <p14:creationId xmlns:p14="http://schemas.microsoft.com/office/powerpoint/2010/main" val="14568951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a:p>
        </p:txBody>
      </p:sp>
    </p:spTree>
    <p:extLst>
      <p:ext uri="{BB962C8B-B14F-4D97-AF65-F5344CB8AC3E}">
        <p14:creationId xmlns:p14="http://schemas.microsoft.com/office/powerpoint/2010/main" val="2560471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325966572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a:p>
        </p:txBody>
      </p:sp>
    </p:spTree>
    <p:extLst>
      <p:ext uri="{BB962C8B-B14F-4D97-AF65-F5344CB8AC3E}">
        <p14:creationId xmlns:p14="http://schemas.microsoft.com/office/powerpoint/2010/main" val="210910553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a:p>
        </p:txBody>
      </p:sp>
    </p:spTree>
    <p:extLst>
      <p:ext uri="{BB962C8B-B14F-4D97-AF65-F5344CB8AC3E}">
        <p14:creationId xmlns:p14="http://schemas.microsoft.com/office/powerpoint/2010/main" val="4700872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422054974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666345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127566682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169</a:t>
            </a:fld>
            <a:endParaRPr lang="en-US"/>
          </a:p>
        </p:txBody>
      </p:sp>
    </p:spTree>
    <p:extLst>
      <p:ext uri="{BB962C8B-B14F-4D97-AF65-F5344CB8AC3E}">
        <p14:creationId xmlns:p14="http://schemas.microsoft.com/office/powerpoint/2010/main" val="163814721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a:p>
        </p:txBody>
      </p:sp>
    </p:spTree>
    <p:extLst>
      <p:ext uri="{BB962C8B-B14F-4D97-AF65-F5344CB8AC3E}">
        <p14:creationId xmlns:p14="http://schemas.microsoft.com/office/powerpoint/2010/main" val="6994039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a:p>
        </p:txBody>
      </p:sp>
    </p:spTree>
    <p:extLst>
      <p:ext uri="{BB962C8B-B14F-4D97-AF65-F5344CB8AC3E}">
        <p14:creationId xmlns:p14="http://schemas.microsoft.com/office/powerpoint/2010/main" val="32922859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a:p>
        </p:txBody>
      </p:sp>
    </p:spTree>
    <p:extLst>
      <p:ext uri="{BB962C8B-B14F-4D97-AF65-F5344CB8AC3E}">
        <p14:creationId xmlns:p14="http://schemas.microsoft.com/office/powerpoint/2010/main" val="30178030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a:p>
        </p:txBody>
      </p:sp>
    </p:spTree>
    <p:extLst>
      <p:ext uri="{BB962C8B-B14F-4D97-AF65-F5344CB8AC3E}">
        <p14:creationId xmlns:p14="http://schemas.microsoft.com/office/powerpoint/2010/main" val="416864446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a:p>
        </p:txBody>
      </p:sp>
    </p:spTree>
    <p:extLst>
      <p:ext uri="{BB962C8B-B14F-4D97-AF65-F5344CB8AC3E}">
        <p14:creationId xmlns:p14="http://schemas.microsoft.com/office/powerpoint/2010/main" val="166800632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a:p>
        </p:txBody>
      </p:sp>
    </p:spTree>
    <p:extLst>
      <p:ext uri="{BB962C8B-B14F-4D97-AF65-F5344CB8AC3E}">
        <p14:creationId xmlns:p14="http://schemas.microsoft.com/office/powerpoint/2010/main" val="347300058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279726303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41426304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40478102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58952012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extLst>
      <p:ext uri="{BB962C8B-B14F-4D97-AF65-F5344CB8AC3E}">
        <p14:creationId xmlns:p14="http://schemas.microsoft.com/office/powerpoint/2010/main" val="1333457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a:p>
        </p:txBody>
      </p:sp>
    </p:spTree>
    <p:extLst>
      <p:ext uri="{BB962C8B-B14F-4D97-AF65-F5344CB8AC3E}">
        <p14:creationId xmlns:p14="http://schemas.microsoft.com/office/powerpoint/2010/main" val="209003473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extLst>
      <p:ext uri="{BB962C8B-B14F-4D97-AF65-F5344CB8AC3E}">
        <p14:creationId xmlns:p14="http://schemas.microsoft.com/office/powerpoint/2010/main" val="114321425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extLst>
      <p:ext uri="{BB962C8B-B14F-4D97-AF65-F5344CB8AC3E}">
        <p14:creationId xmlns:p14="http://schemas.microsoft.com/office/powerpoint/2010/main" val="24159111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a:p>
        </p:txBody>
      </p:sp>
    </p:spTree>
    <p:extLst>
      <p:ext uri="{BB962C8B-B14F-4D97-AF65-F5344CB8AC3E}">
        <p14:creationId xmlns:p14="http://schemas.microsoft.com/office/powerpoint/2010/main" val="406866454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a:p>
        </p:txBody>
      </p:sp>
    </p:spTree>
    <p:extLst>
      <p:ext uri="{BB962C8B-B14F-4D97-AF65-F5344CB8AC3E}">
        <p14:creationId xmlns:p14="http://schemas.microsoft.com/office/powerpoint/2010/main" val="388981150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a:p>
        </p:txBody>
      </p:sp>
    </p:spTree>
    <p:extLst>
      <p:ext uri="{BB962C8B-B14F-4D97-AF65-F5344CB8AC3E}">
        <p14:creationId xmlns:p14="http://schemas.microsoft.com/office/powerpoint/2010/main" val="386962141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a:p>
        </p:txBody>
      </p:sp>
    </p:spTree>
    <p:extLst>
      <p:ext uri="{BB962C8B-B14F-4D97-AF65-F5344CB8AC3E}">
        <p14:creationId xmlns:p14="http://schemas.microsoft.com/office/powerpoint/2010/main" val="10063046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extLst>
      <p:ext uri="{BB962C8B-B14F-4D97-AF65-F5344CB8AC3E}">
        <p14:creationId xmlns:p14="http://schemas.microsoft.com/office/powerpoint/2010/main" val="350048026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208</a:t>
            </a:fld>
            <a:endParaRPr lang="en-US"/>
          </a:p>
        </p:txBody>
      </p:sp>
    </p:spTree>
    <p:extLst>
      <p:ext uri="{BB962C8B-B14F-4D97-AF65-F5344CB8AC3E}">
        <p14:creationId xmlns:p14="http://schemas.microsoft.com/office/powerpoint/2010/main" val="16248100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209</a:t>
            </a:fld>
            <a:endParaRPr lang="en-US"/>
          </a:p>
        </p:txBody>
      </p:sp>
    </p:spTree>
    <p:extLst>
      <p:ext uri="{BB962C8B-B14F-4D97-AF65-F5344CB8AC3E}">
        <p14:creationId xmlns:p14="http://schemas.microsoft.com/office/powerpoint/2010/main" val="5088046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a:t>
            </a:fld>
            <a:endParaRPr lang="en-US"/>
          </a:p>
        </p:txBody>
      </p:sp>
    </p:spTree>
    <p:extLst>
      <p:ext uri="{BB962C8B-B14F-4D97-AF65-F5344CB8AC3E}">
        <p14:creationId xmlns:p14="http://schemas.microsoft.com/office/powerpoint/2010/main" val="156273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a:t>
            </a:fld>
            <a:endParaRPr lang="en-US"/>
          </a:p>
        </p:txBody>
      </p:sp>
    </p:spTree>
    <p:extLst>
      <p:ext uri="{BB962C8B-B14F-4D97-AF65-F5344CB8AC3E}">
        <p14:creationId xmlns:p14="http://schemas.microsoft.com/office/powerpoint/2010/main" val="234560554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215</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216</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217</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218</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extLst>
      <p:ext uri="{BB962C8B-B14F-4D97-AF65-F5344CB8AC3E}">
        <p14:creationId xmlns:p14="http://schemas.microsoft.com/office/powerpoint/2010/main" val="425231454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extLst>
      <p:ext uri="{BB962C8B-B14F-4D97-AF65-F5344CB8AC3E}">
        <p14:creationId xmlns:p14="http://schemas.microsoft.com/office/powerpoint/2010/main" val="93671185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224</a:t>
            </a:fld>
            <a:endParaRPr lang="en-US"/>
          </a:p>
        </p:txBody>
      </p:sp>
    </p:spTree>
    <p:extLst>
      <p:ext uri="{BB962C8B-B14F-4D97-AF65-F5344CB8AC3E}">
        <p14:creationId xmlns:p14="http://schemas.microsoft.com/office/powerpoint/2010/main" val="2560898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a:p>
        </p:txBody>
      </p:sp>
    </p:spTree>
    <p:extLst>
      <p:ext uri="{BB962C8B-B14F-4D97-AF65-F5344CB8AC3E}">
        <p14:creationId xmlns:p14="http://schemas.microsoft.com/office/powerpoint/2010/main" val="312128813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225</a:t>
            </a:fld>
            <a:endParaRPr lang="en-US"/>
          </a:p>
        </p:txBody>
      </p:sp>
    </p:spTree>
    <p:extLst>
      <p:ext uri="{BB962C8B-B14F-4D97-AF65-F5344CB8AC3E}">
        <p14:creationId xmlns:p14="http://schemas.microsoft.com/office/powerpoint/2010/main" val="170052567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386516918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13886740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15146896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341781510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310233192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a:p>
        </p:txBody>
      </p:sp>
    </p:spTree>
    <p:extLst>
      <p:ext uri="{BB962C8B-B14F-4D97-AF65-F5344CB8AC3E}">
        <p14:creationId xmlns:p14="http://schemas.microsoft.com/office/powerpoint/2010/main" val="341289082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a:p>
        </p:txBody>
      </p:sp>
    </p:spTree>
    <p:extLst>
      <p:ext uri="{BB962C8B-B14F-4D97-AF65-F5344CB8AC3E}">
        <p14:creationId xmlns:p14="http://schemas.microsoft.com/office/powerpoint/2010/main" val="299389069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a:p>
        </p:txBody>
      </p:sp>
    </p:spTree>
    <p:extLst>
      <p:ext uri="{BB962C8B-B14F-4D97-AF65-F5344CB8AC3E}">
        <p14:creationId xmlns:p14="http://schemas.microsoft.com/office/powerpoint/2010/main" val="212085007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a:p>
        </p:txBody>
      </p:sp>
    </p:spTree>
    <p:extLst>
      <p:ext uri="{BB962C8B-B14F-4D97-AF65-F5344CB8AC3E}">
        <p14:creationId xmlns:p14="http://schemas.microsoft.com/office/powerpoint/2010/main" val="1967161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a:p>
        </p:txBody>
      </p:sp>
    </p:spTree>
    <p:extLst>
      <p:ext uri="{BB962C8B-B14F-4D97-AF65-F5344CB8AC3E}">
        <p14:creationId xmlns:p14="http://schemas.microsoft.com/office/powerpoint/2010/main" val="400622670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a:p>
        </p:txBody>
      </p:sp>
    </p:spTree>
    <p:extLst>
      <p:ext uri="{BB962C8B-B14F-4D97-AF65-F5344CB8AC3E}">
        <p14:creationId xmlns:p14="http://schemas.microsoft.com/office/powerpoint/2010/main" val="260392825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a:p>
        </p:txBody>
      </p:sp>
    </p:spTree>
    <p:extLst>
      <p:ext uri="{BB962C8B-B14F-4D97-AF65-F5344CB8AC3E}">
        <p14:creationId xmlns:p14="http://schemas.microsoft.com/office/powerpoint/2010/main" val="258780380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a:p>
        </p:txBody>
      </p:sp>
    </p:spTree>
    <p:extLst>
      <p:ext uri="{BB962C8B-B14F-4D97-AF65-F5344CB8AC3E}">
        <p14:creationId xmlns:p14="http://schemas.microsoft.com/office/powerpoint/2010/main" val="191589635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241</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242</a:t>
            </a:fld>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243</a:t>
            </a:fld>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a:p>
        </p:txBody>
      </p:sp>
    </p:spTree>
    <p:extLst>
      <p:ext uri="{BB962C8B-B14F-4D97-AF65-F5344CB8AC3E}">
        <p14:creationId xmlns:p14="http://schemas.microsoft.com/office/powerpoint/2010/main" val="24231052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245</a:t>
            </a:fld>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248</a:t>
            </a:fld>
            <a:endParaRPr lang="en-US"/>
          </a:p>
        </p:txBody>
      </p:sp>
    </p:spTree>
    <p:extLst>
      <p:ext uri="{BB962C8B-B14F-4D97-AF65-F5344CB8AC3E}">
        <p14:creationId xmlns:p14="http://schemas.microsoft.com/office/powerpoint/2010/main" val="289827600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348505732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308064928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323734503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252</a:t>
            </a:fld>
            <a:endParaRPr lang="en-US"/>
          </a:p>
        </p:txBody>
      </p:sp>
    </p:spTree>
    <p:extLst>
      <p:ext uri="{BB962C8B-B14F-4D97-AF65-F5344CB8AC3E}">
        <p14:creationId xmlns:p14="http://schemas.microsoft.com/office/powerpoint/2010/main" val="185725222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253</a:t>
            </a:fld>
            <a:endParaRPr lang="en-US"/>
          </a:p>
        </p:txBody>
      </p:sp>
    </p:spTree>
    <p:extLst>
      <p:ext uri="{BB962C8B-B14F-4D97-AF65-F5344CB8AC3E}">
        <p14:creationId xmlns:p14="http://schemas.microsoft.com/office/powerpoint/2010/main" val="234316575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254</a:t>
            </a:fld>
            <a:endParaRPr lang="en-US"/>
          </a:p>
        </p:txBody>
      </p:sp>
    </p:spTree>
    <p:extLst>
      <p:ext uri="{BB962C8B-B14F-4D97-AF65-F5344CB8AC3E}">
        <p14:creationId xmlns:p14="http://schemas.microsoft.com/office/powerpoint/2010/main" val="22302474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255</a:t>
            </a:fld>
            <a:endParaRPr lang="en-US"/>
          </a:p>
        </p:txBody>
      </p:sp>
    </p:spTree>
    <p:extLst>
      <p:ext uri="{BB962C8B-B14F-4D97-AF65-F5344CB8AC3E}">
        <p14:creationId xmlns:p14="http://schemas.microsoft.com/office/powerpoint/2010/main" val="60119660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a:p>
        </p:txBody>
      </p:sp>
    </p:spTree>
    <p:extLst>
      <p:ext uri="{BB962C8B-B14F-4D97-AF65-F5344CB8AC3E}">
        <p14:creationId xmlns:p14="http://schemas.microsoft.com/office/powerpoint/2010/main" val="143205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a:p>
        </p:txBody>
      </p:sp>
    </p:spTree>
    <p:extLst>
      <p:ext uri="{BB962C8B-B14F-4D97-AF65-F5344CB8AC3E}">
        <p14:creationId xmlns:p14="http://schemas.microsoft.com/office/powerpoint/2010/main" val="128404010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a:p>
        </p:txBody>
      </p:sp>
    </p:spTree>
    <p:extLst>
      <p:ext uri="{BB962C8B-B14F-4D97-AF65-F5344CB8AC3E}">
        <p14:creationId xmlns:p14="http://schemas.microsoft.com/office/powerpoint/2010/main" val="338459188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258</a:t>
            </a:fld>
            <a:endParaRPr lang="en-US"/>
          </a:p>
        </p:txBody>
      </p:sp>
    </p:spTree>
    <p:extLst>
      <p:ext uri="{BB962C8B-B14F-4D97-AF65-F5344CB8AC3E}">
        <p14:creationId xmlns:p14="http://schemas.microsoft.com/office/powerpoint/2010/main" val="183777538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259</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a:p>
        </p:txBody>
      </p:sp>
    </p:spTree>
    <p:extLst>
      <p:ext uri="{BB962C8B-B14F-4D97-AF65-F5344CB8AC3E}">
        <p14:creationId xmlns:p14="http://schemas.microsoft.com/office/powerpoint/2010/main" val="66418183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268</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269</a:t>
            </a:fld>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a:p>
        </p:txBody>
      </p:sp>
    </p:spTree>
    <p:extLst>
      <p:ext uri="{BB962C8B-B14F-4D97-AF65-F5344CB8AC3E}">
        <p14:creationId xmlns:p14="http://schemas.microsoft.com/office/powerpoint/2010/main" val="80125951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277</a:t>
            </a:fld>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278</a:t>
            </a:fld>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279</a:t>
            </a:fld>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280</a:t>
            </a:fld>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281</a:t>
            </a:fld>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284</a:t>
            </a:fld>
            <a:endParaRPr lang="en-US"/>
          </a:p>
        </p:txBody>
      </p:sp>
    </p:spTree>
    <p:extLst>
      <p:ext uri="{BB962C8B-B14F-4D97-AF65-F5344CB8AC3E}">
        <p14:creationId xmlns:p14="http://schemas.microsoft.com/office/powerpoint/2010/main" val="290434222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285</a:t>
            </a:fld>
            <a:endParaRPr lang="en-US"/>
          </a:p>
        </p:txBody>
      </p:sp>
    </p:spTree>
    <p:extLst>
      <p:ext uri="{BB962C8B-B14F-4D97-AF65-F5344CB8AC3E}">
        <p14:creationId xmlns:p14="http://schemas.microsoft.com/office/powerpoint/2010/main" val="2943827053"/>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286</a:t>
            </a:fld>
            <a:endParaRPr lang="en-US"/>
          </a:p>
        </p:txBody>
      </p:sp>
    </p:spTree>
    <p:extLst>
      <p:ext uri="{BB962C8B-B14F-4D97-AF65-F5344CB8AC3E}">
        <p14:creationId xmlns:p14="http://schemas.microsoft.com/office/powerpoint/2010/main" val="305085506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287</a:t>
            </a:fld>
            <a:endParaRPr lang="en-US"/>
          </a:p>
        </p:txBody>
      </p:sp>
    </p:spTree>
    <p:extLst>
      <p:ext uri="{BB962C8B-B14F-4D97-AF65-F5344CB8AC3E}">
        <p14:creationId xmlns:p14="http://schemas.microsoft.com/office/powerpoint/2010/main" val="208932944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288</a:t>
            </a:fld>
            <a:endParaRPr lang="en-US"/>
          </a:p>
        </p:txBody>
      </p:sp>
    </p:spTree>
    <p:extLst>
      <p:ext uri="{BB962C8B-B14F-4D97-AF65-F5344CB8AC3E}">
        <p14:creationId xmlns:p14="http://schemas.microsoft.com/office/powerpoint/2010/main" val="476927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289</a:t>
            </a:fld>
            <a:endParaRPr lang="en-US"/>
          </a:p>
        </p:txBody>
      </p:sp>
    </p:spTree>
    <p:extLst>
      <p:ext uri="{BB962C8B-B14F-4D97-AF65-F5344CB8AC3E}">
        <p14:creationId xmlns:p14="http://schemas.microsoft.com/office/powerpoint/2010/main" val="176597357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290</a:t>
            </a:fld>
            <a:endParaRPr lang="en-US"/>
          </a:p>
        </p:txBody>
      </p:sp>
    </p:spTree>
    <p:extLst>
      <p:ext uri="{BB962C8B-B14F-4D97-AF65-F5344CB8AC3E}">
        <p14:creationId xmlns:p14="http://schemas.microsoft.com/office/powerpoint/2010/main" val="734700929"/>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291</a:t>
            </a:fld>
            <a:endParaRPr lang="en-US"/>
          </a:p>
        </p:txBody>
      </p:sp>
    </p:spTree>
    <p:extLst>
      <p:ext uri="{BB962C8B-B14F-4D97-AF65-F5344CB8AC3E}">
        <p14:creationId xmlns:p14="http://schemas.microsoft.com/office/powerpoint/2010/main" val="96822317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292</a:t>
            </a:fld>
            <a:endParaRPr lang="en-US"/>
          </a:p>
        </p:txBody>
      </p:sp>
    </p:spTree>
    <p:extLst>
      <p:ext uri="{BB962C8B-B14F-4D97-AF65-F5344CB8AC3E}">
        <p14:creationId xmlns:p14="http://schemas.microsoft.com/office/powerpoint/2010/main" val="109081549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293</a:t>
            </a:fld>
            <a:endParaRPr lang="en-US"/>
          </a:p>
        </p:txBody>
      </p:sp>
    </p:spTree>
    <p:extLst>
      <p:ext uri="{BB962C8B-B14F-4D97-AF65-F5344CB8AC3E}">
        <p14:creationId xmlns:p14="http://schemas.microsoft.com/office/powerpoint/2010/main" val="132874409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294</a:t>
            </a:fld>
            <a:endParaRPr lang="en-US"/>
          </a:p>
        </p:txBody>
      </p:sp>
    </p:spTree>
    <p:extLst>
      <p:ext uri="{BB962C8B-B14F-4D97-AF65-F5344CB8AC3E}">
        <p14:creationId xmlns:p14="http://schemas.microsoft.com/office/powerpoint/2010/main" val="366544624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295</a:t>
            </a:fld>
            <a:endParaRPr lang="en-US"/>
          </a:p>
        </p:txBody>
      </p:sp>
    </p:spTree>
    <p:extLst>
      <p:ext uri="{BB962C8B-B14F-4D97-AF65-F5344CB8AC3E}">
        <p14:creationId xmlns:p14="http://schemas.microsoft.com/office/powerpoint/2010/main" val="69960284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296</a:t>
            </a:fld>
            <a:endParaRPr lang="en-US"/>
          </a:p>
        </p:txBody>
      </p:sp>
    </p:spTree>
    <p:extLst>
      <p:ext uri="{BB962C8B-B14F-4D97-AF65-F5344CB8AC3E}">
        <p14:creationId xmlns:p14="http://schemas.microsoft.com/office/powerpoint/2010/main" val="407448121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297</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299</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300</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301</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302</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303</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304</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305</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306</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307</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309</a:t>
            </a:fld>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312</a:t>
            </a:fld>
            <a:endParaRPr lang="en-US"/>
          </a:p>
        </p:txBody>
      </p:sp>
    </p:spTree>
    <p:extLst>
      <p:ext uri="{BB962C8B-B14F-4D97-AF65-F5344CB8AC3E}">
        <p14:creationId xmlns:p14="http://schemas.microsoft.com/office/powerpoint/2010/main" val="32016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313</a:t>
            </a:fld>
            <a:endParaRPr lang="en-US"/>
          </a:p>
        </p:txBody>
      </p:sp>
    </p:spTree>
    <p:extLst>
      <p:ext uri="{BB962C8B-B14F-4D97-AF65-F5344CB8AC3E}">
        <p14:creationId xmlns:p14="http://schemas.microsoft.com/office/powerpoint/2010/main" val="115181168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314</a:t>
            </a:fld>
            <a:endParaRPr lang="en-US"/>
          </a:p>
        </p:txBody>
      </p:sp>
    </p:spTree>
    <p:extLst>
      <p:ext uri="{BB962C8B-B14F-4D97-AF65-F5344CB8AC3E}">
        <p14:creationId xmlns:p14="http://schemas.microsoft.com/office/powerpoint/2010/main" val="414175936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315</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316</a:t>
            </a:fld>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317</a:t>
            </a:fld>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318</a:t>
            </a:fld>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319</a:t>
            </a:fld>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a:t>
            </a:fld>
            <a:endParaRPr lang="en-US"/>
          </a:p>
        </p:txBody>
      </p:sp>
    </p:spTree>
    <p:extLst>
      <p:ext uri="{BB962C8B-B14F-4D97-AF65-F5344CB8AC3E}">
        <p14:creationId xmlns:p14="http://schemas.microsoft.com/office/powerpoint/2010/main" val="4163040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a:t>
            </a:fld>
            <a:endParaRPr lang="en-US"/>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321</a:t>
            </a:fld>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322</a:t>
            </a:fld>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323</a:t>
            </a:fld>
            <a:endParaRPr lang="en-US"/>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324</a:t>
            </a:fld>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327</a:t>
            </a:fld>
            <a:endParaRPr lang="en-US"/>
          </a:p>
        </p:txBody>
      </p:sp>
    </p:spTree>
    <p:extLst>
      <p:ext uri="{BB962C8B-B14F-4D97-AF65-F5344CB8AC3E}">
        <p14:creationId xmlns:p14="http://schemas.microsoft.com/office/powerpoint/2010/main" val="1938806055"/>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328</a:t>
            </a:fld>
            <a:endParaRPr lang="en-US"/>
          </a:p>
        </p:txBody>
      </p:sp>
    </p:spTree>
    <p:extLst>
      <p:ext uri="{BB962C8B-B14F-4D97-AF65-F5344CB8AC3E}">
        <p14:creationId xmlns:p14="http://schemas.microsoft.com/office/powerpoint/2010/main" val="301965897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329</a:t>
            </a:fld>
            <a:endParaRPr lang="en-US"/>
          </a:p>
        </p:txBody>
      </p:sp>
    </p:spTree>
    <p:extLst>
      <p:ext uri="{BB962C8B-B14F-4D97-AF65-F5344CB8AC3E}">
        <p14:creationId xmlns:p14="http://schemas.microsoft.com/office/powerpoint/2010/main" val="4192361987"/>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330</a:t>
            </a:fld>
            <a:endParaRPr lang="en-US"/>
          </a:p>
        </p:txBody>
      </p:sp>
    </p:spTree>
    <p:extLst>
      <p:ext uri="{BB962C8B-B14F-4D97-AF65-F5344CB8AC3E}">
        <p14:creationId xmlns:p14="http://schemas.microsoft.com/office/powerpoint/2010/main" val="4196611598"/>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331</a:t>
            </a:fld>
            <a:endParaRPr lang="en-US"/>
          </a:p>
        </p:txBody>
      </p:sp>
    </p:spTree>
    <p:extLst>
      <p:ext uri="{BB962C8B-B14F-4D97-AF65-F5344CB8AC3E}">
        <p14:creationId xmlns:p14="http://schemas.microsoft.com/office/powerpoint/2010/main" val="275830452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332</a:t>
            </a:fld>
            <a:endParaRPr lang="en-US"/>
          </a:p>
        </p:txBody>
      </p:sp>
    </p:spTree>
    <p:extLst>
      <p:ext uri="{BB962C8B-B14F-4D97-AF65-F5344CB8AC3E}">
        <p14:creationId xmlns:p14="http://schemas.microsoft.com/office/powerpoint/2010/main" val="978404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a:t>
            </a:fld>
            <a:endParaRPr lang="en-US"/>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333</a:t>
            </a:fld>
            <a:endParaRPr lang="en-US"/>
          </a:p>
        </p:txBody>
      </p:sp>
    </p:spTree>
    <p:extLst>
      <p:ext uri="{BB962C8B-B14F-4D97-AF65-F5344CB8AC3E}">
        <p14:creationId xmlns:p14="http://schemas.microsoft.com/office/powerpoint/2010/main" val="45733822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334</a:t>
            </a:fld>
            <a:endParaRPr lang="en-US"/>
          </a:p>
        </p:txBody>
      </p:sp>
    </p:spTree>
    <p:extLst>
      <p:ext uri="{BB962C8B-B14F-4D97-AF65-F5344CB8AC3E}">
        <p14:creationId xmlns:p14="http://schemas.microsoft.com/office/powerpoint/2010/main" val="1138689576"/>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335</a:t>
            </a:fld>
            <a:endParaRPr lang="en-US"/>
          </a:p>
        </p:txBody>
      </p:sp>
    </p:spTree>
    <p:extLst>
      <p:ext uri="{BB962C8B-B14F-4D97-AF65-F5344CB8AC3E}">
        <p14:creationId xmlns:p14="http://schemas.microsoft.com/office/powerpoint/2010/main" val="2184065349"/>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336</a:t>
            </a:fld>
            <a:endParaRPr lang="en-US"/>
          </a:p>
        </p:txBody>
      </p:sp>
    </p:spTree>
    <p:extLst>
      <p:ext uri="{BB962C8B-B14F-4D97-AF65-F5344CB8AC3E}">
        <p14:creationId xmlns:p14="http://schemas.microsoft.com/office/powerpoint/2010/main" val="3452666299"/>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337</a:t>
            </a:fld>
            <a:endParaRPr lang="en-US"/>
          </a:p>
        </p:txBody>
      </p:sp>
    </p:spTree>
    <p:extLst>
      <p:ext uri="{BB962C8B-B14F-4D97-AF65-F5344CB8AC3E}">
        <p14:creationId xmlns:p14="http://schemas.microsoft.com/office/powerpoint/2010/main" val="2631756201"/>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338</a:t>
            </a:fld>
            <a:endParaRPr lang="en-US"/>
          </a:p>
        </p:txBody>
      </p:sp>
    </p:spTree>
    <p:extLst>
      <p:ext uri="{BB962C8B-B14F-4D97-AF65-F5344CB8AC3E}">
        <p14:creationId xmlns:p14="http://schemas.microsoft.com/office/powerpoint/2010/main" val="12601145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339</a:t>
            </a:fld>
            <a:endParaRPr lang="en-US"/>
          </a:p>
        </p:txBody>
      </p:sp>
    </p:spTree>
    <p:extLst>
      <p:ext uri="{BB962C8B-B14F-4D97-AF65-F5344CB8AC3E}">
        <p14:creationId xmlns:p14="http://schemas.microsoft.com/office/powerpoint/2010/main" val="3527850512"/>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340</a:t>
            </a:fld>
            <a:endParaRPr lang="en-US"/>
          </a:p>
        </p:txBody>
      </p:sp>
    </p:spTree>
    <p:extLst>
      <p:ext uri="{BB962C8B-B14F-4D97-AF65-F5344CB8AC3E}">
        <p14:creationId xmlns:p14="http://schemas.microsoft.com/office/powerpoint/2010/main" val="3867918292"/>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341</a:t>
            </a:fld>
            <a:endParaRPr lang="en-US"/>
          </a:p>
        </p:txBody>
      </p:sp>
    </p:spTree>
    <p:extLst>
      <p:ext uri="{BB962C8B-B14F-4D97-AF65-F5344CB8AC3E}">
        <p14:creationId xmlns:p14="http://schemas.microsoft.com/office/powerpoint/2010/main" val="330460347"/>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342</a:t>
            </a:fld>
            <a:endParaRPr lang="en-US"/>
          </a:p>
        </p:txBody>
      </p:sp>
    </p:spTree>
    <p:extLst>
      <p:ext uri="{BB962C8B-B14F-4D97-AF65-F5344CB8AC3E}">
        <p14:creationId xmlns:p14="http://schemas.microsoft.com/office/powerpoint/2010/main" val="2723960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343</a:t>
            </a:fld>
            <a:endParaRPr lang="en-US"/>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344</a:t>
            </a:fld>
            <a:endParaRPr lang="en-US"/>
          </a:p>
        </p:txBody>
      </p:sp>
    </p:spTree>
    <p:extLst>
      <p:ext uri="{BB962C8B-B14F-4D97-AF65-F5344CB8AC3E}">
        <p14:creationId xmlns:p14="http://schemas.microsoft.com/office/powerpoint/2010/main" val="1117637275"/>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345</a:t>
            </a:fld>
            <a:endParaRPr lang="en-US"/>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346</a:t>
            </a:fld>
            <a:endParaRPr lang="en-US"/>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347</a:t>
            </a:fld>
            <a:endParaRPr lang="en-US"/>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348</a:t>
            </a:fld>
            <a:endParaRPr lang="en-US"/>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349</a:t>
            </a:fld>
            <a:endParaRPr lang="en-US"/>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350</a:t>
            </a:fld>
            <a:endParaRPr lang="en-US"/>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351</a:t>
            </a:fld>
            <a:endParaRPr lang="en-US"/>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354</a:t>
            </a:fld>
            <a:endParaRPr lang="en-US"/>
          </a:p>
        </p:txBody>
      </p:sp>
    </p:spTree>
    <p:extLst>
      <p:ext uri="{BB962C8B-B14F-4D97-AF65-F5344CB8AC3E}">
        <p14:creationId xmlns:p14="http://schemas.microsoft.com/office/powerpoint/2010/main" val="1314771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355</a:t>
            </a:fld>
            <a:endParaRPr lang="en-US"/>
          </a:p>
        </p:txBody>
      </p:sp>
    </p:spTree>
    <p:extLst>
      <p:ext uri="{BB962C8B-B14F-4D97-AF65-F5344CB8AC3E}">
        <p14:creationId xmlns:p14="http://schemas.microsoft.com/office/powerpoint/2010/main" val="1065766046"/>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356</a:t>
            </a:fld>
            <a:endParaRPr lang="en-US"/>
          </a:p>
        </p:txBody>
      </p:sp>
    </p:spTree>
    <p:extLst>
      <p:ext uri="{BB962C8B-B14F-4D97-AF65-F5344CB8AC3E}">
        <p14:creationId xmlns:p14="http://schemas.microsoft.com/office/powerpoint/2010/main" val="89442294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357</a:t>
            </a:fld>
            <a:endParaRPr lang="en-US"/>
          </a:p>
        </p:txBody>
      </p:sp>
    </p:spTree>
    <p:extLst>
      <p:ext uri="{BB962C8B-B14F-4D97-AF65-F5344CB8AC3E}">
        <p14:creationId xmlns:p14="http://schemas.microsoft.com/office/powerpoint/2010/main" val="2612484147"/>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358</a:t>
            </a:fld>
            <a:endParaRPr lang="en-US"/>
          </a:p>
        </p:txBody>
      </p:sp>
    </p:spTree>
    <p:extLst>
      <p:ext uri="{BB962C8B-B14F-4D97-AF65-F5344CB8AC3E}">
        <p14:creationId xmlns:p14="http://schemas.microsoft.com/office/powerpoint/2010/main" val="342793292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359</a:t>
            </a:fld>
            <a:endParaRPr lang="en-US"/>
          </a:p>
        </p:txBody>
      </p:sp>
    </p:spTree>
    <p:extLst>
      <p:ext uri="{BB962C8B-B14F-4D97-AF65-F5344CB8AC3E}">
        <p14:creationId xmlns:p14="http://schemas.microsoft.com/office/powerpoint/2010/main" val="2969177105"/>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360</a:t>
            </a:fld>
            <a:endParaRPr lang="en-US"/>
          </a:p>
        </p:txBody>
      </p:sp>
    </p:spTree>
    <p:extLst>
      <p:ext uri="{BB962C8B-B14F-4D97-AF65-F5344CB8AC3E}">
        <p14:creationId xmlns:p14="http://schemas.microsoft.com/office/powerpoint/2010/main" val="2519864003"/>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361</a:t>
            </a:fld>
            <a:endParaRPr lang="en-US"/>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362</a:t>
            </a:fld>
            <a:endParaRPr lang="en-US"/>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363</a:t>
            </a:fld>
            <a:endParaRPr lang="en-US"/>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365</a:t>
            </a:fld>
            <a:endParaRPr lang="en-US"/>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366</a:t>
            </a:fld>
            <a:endParaRPr lang="en-US"/>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367</a:t>
            </a:fld>
            <a:endParaRPr lang="en-US"/>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368</a:t>
            </a:fld>
            <a:endParaRPr lang="en-US"/>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369</a:t>
            </a:fld>
            <a:endParaRPr lang="en-US"/>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370</a:t>
            </a:fld>
            <a:endParaRPr lang="en-US"/>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371</a:t>
            </a:fld>
            <a:endParaRPr lang="en-US"/>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372</a:t>
            </a:fld>
            <a:endParaRPr lang="en-US"/>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373</a:t>
            </a:fld>
            <a:endParaRPr lang="en-US"/>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a:t>
            </a:fld>
            <a:endParaRPr lang="en-US"/>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377</a:t>
            </a:fld>
            <a:endParaRPr lang="en-US"/>
          </a:p>
        </p:txBody>
      </p:sp>
    </p:spTree>
    <p:extLst>
      <p:ext uri="{BB962C8B-B14F-4D97-AF65-F5344CB8AC3E}">
        <p14:creationId xmlns:p14="http://schemas.microsoft.com/office/powerpoint/2010/main" val="2843196472"/>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378</a:t>
            </a:fld>
            <a:endParaRPr lang="en-US"/>
          </a:p>
        </p:txBody>
      </p:sp>
    </p:spTree>
    <p:extLst>
      <p:ext uri="{BB962C8B-B14F-4D97-AF65-F5344CB8AC3E}">
        <p14:creationId xmlns:p14="http://schemas.microsoft.com/office/powerpoint/2010/main" val="195961886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379</a:t>
            </a:fld>
            <a:endParaRPr lang="en-US"/>
          </a:p>
        </p:txBody>
      </p:sp>
    </p:spTree>
    <p:extLst>
      <p:ext uri="{BB962C8B-B14F-4D97-AF65-F5344CB8AC3E}">
        <p14:creationId xmlns:p14="http://schemas.microsoft.com/office/powerpoint/2010/main" val="1543065790"/>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380</a:t>
            </a:fld>
            <a:endParaRPr lang="en-US"/>
          </a:p>
        </p:txBody>
      </p:sp>
    </p:spTree>
    <p:extLst>
      <p:ext uri="{BB962C8B-B14F-4D97-AF65-F5344CB8AC3E}">
        <p14:creationId xmlns:p14="http://schemas.microsoft.com/office/powerpoint/2010/main" val="3851548228"/>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381</a:t>
            </a:fld>
            <a:endParaRPr lang="en-US"/>
          </a:p>
        </p:txBody>
      </p:sp>
    </p:spTree>
    <p:extLst>
      <p:ext uri="{BB962C8B-B14F-4D97-AF65-F5344CB8AC3E}">
        <p14:creationId xmlns:p14="http://schemas.microsoft.com/office/powerpoint/2010/main" val="2868787740"/>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382</a:t>
            </a:fld>
            <a:endParaRPr lang="en-US"/>
          </a:p>
        </p:txBody>
      </p:sp>
    </p:spTree>
    <p:extLst>
      <p:ext uri="{BB962C8B-B14F-4D97-AF65-F5344CB8AC3E}">
        <p14:creationId xmlns:p14="http://schemas.microsoft.com/office/powerpoint/2010/main" val="60031348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383</a:t>
            </a:fld>
            <a:endParaRPr lang="en-US"/>
          </a:p>
        </p:txBody>
      </p:sp>
    </p:spTree>
    <p:extLst>
      <p:ext uri="{BB962C8B-B14F-4D97-AF65-F5344CB8AC3E}">
        <p14:creationId xmlns:p14="http://schemas.microsoft.com/office/powerpoint/2010/main" val="1011581219"/>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384</a:t>
            </a:fld>
            <a:endParaRPr lang="en-US"/>
          </a:p>
        </p:txBody>
      </p:sp>
    </p:spTree>
    <p:extLst>
      <p:ext uri="{BB962C8B-B14F-4D97-AF65-F5344CB8AC3E}">
        <p14:creationId xmlns:p14="http://schemas.microsoft.com/office/powerpoint/2010/main" val="2595444201"/>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385</a:t>
            </a:fld>
            <a:endParaRPr lang="en-US"/>
          </a:p>
        </p:txBody>
      </p:sp>
    </p:spTree>
    <p:extLst>
      <p:ext uri="{BB962C8B-B14F-4D97-AF65-F5344CB8AC3E}">
        <p14:creationId xmlns:p14="http://schemas.microsoft.com/office/powerpoint/2010/main" val="697878814"/>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386</a:t>
            </a:fld>
            <a:endParaRPr lang="en-US"/>
          </a:p>
        </p:txBody>
      </p:sp>
    </p:spTree>
    <p:extLst>
      <p:ext uri="{BB962C8B-B14F-4D97-AF65-F5344CB8AC3E}">
        <p14:creationId xmlns:p14="http://schemas.microsoft.com/office/powerpoint/2010/main" val="3472459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387</a:t>
            </a:fld>
            <a:endParaRPr lang="en-US"/>
          </a:p>
        </p:txBody>
      </p:sp>
    </p:spTree>
    <p:extLst>
      <p:ext uri="{BB962C8B-B14F-4D97-AF65-F5344CB8AC3E}">
        <p14:creationId xmlns:p14="http://schemas.microsoft.com/office/powerpoint/2010/main" val="279293192"/>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388</a:t>
            </a:fld>
            <a:endParaRPr lang="en-US"/>
          </a:p>
        </p:txBody>
      </p:sp>
    </p:spTree>
    <p:extLst>
      <p:ext uri="{BB962C8B-B14F-4D97-AF65-F5344CB8AC3E}">
        <p14:creationId xmlns:p14="http://schemas.microsoft.com/office/powerpoint/2010/main" val="2983581976"/>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389</a:t>
            </a:fld>
            <a:endParaRPr lang="en-US"/>
          </a:p>
        </p:txBody>
      </p:sp>
    </p:spTree>
    <p:extLst>
      <p:ext uri="{BB962C8B-B14F-4D97-AF65-F5344CB8AC3E}">
        <p14:creationId xmlns:p14="http://schemas.microsoft.com/office/powerpoint/2010/main" val="1093585188"/>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390</a:t>
            </a:fld>
            <a:endParaRPr lang="en-US"/>
          </a:p>
        </p:txBody>
      </p:sp>
    </p:spTree>
    <p:extLst>
      <p:ext uri="{BB962C8B-B14F-4D97-AF65-F5344CB8AC3E}">
        <p14:creationId xmlns:p14="http://schemas.microsoft.com/office/powerpoint/2010/main" val="1380325824"/>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391</a:t>
            </a:fld>
            <a:endParaRPr lang="en-US"/>
          </a:p>
        </p:txBody>
      </p:sp>
    </p:spTree>
    <p:extLst>
      <p:ext uri="{BB962C8B-B14F-4D97-AF65-F5344CB8AC3E}">
        <p14:creationId xmlns:p14="http://schemas.microsoft.com/office/powerpoint/2010/main" val="4261668506"/>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392</a:t>
            </a:fld>
            <a:endParaRPr lang="en-US"/>
          </a:p>
        </p:txBody>
      </p:sp>
    </p:spTree>
    <p:extLst>
      <p:ext uri="{BB962C8B-B14F-4D97-AF65-F5344CB8AC3E}">
        <p14:creationId xmlns:p14="http://schemas.microsoft.com/office/powerpoint/2010/main" val="37345132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393</a:t>
            </a:fld>
            <a:endParaRPr lang="en-US"/>
          </a:p>
        </p:txBody>
      </p:sp>
    </p:spTree>
    <p:extLst>
      <p:ext uri="{BB962C8B-B14F-4D97-AF65-F5344CB8AC3E}">
        <p14:creationId xmlns:p14="http://schemas.microsoft.com/office/powerpoint/2010/main" val="3658922480"/>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394</a:t>
            </a:fld>
            <a:endParaRPr lang="en-US"/>
          </a:p>
        </p:txBody>
      </p:sp>
    </p:spTree>
    <p:extLst>
      <p:ext uri="{BB962C8B-B14F-4D97-AF65-F5344CB8AC3E}">
        <p14:creationId xmlns:p14="http://schemas.microsoft.com/office/powerpoint/2010/main" val="3528830807"/>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395</a:t>
            </a:fld>
            <a:endParaRPr lang="en-US"/>
          </a:p>
        </p:txBody>
      </p:sp>
    </p:spTree>
    <p:extLst>
      <p:ext uri="{BB962C8B-B14F-4D97-AF65-F5344CB8AC3E}">
        <p14:creationId xmlns:p14="http://schemas.microsoft.com/office/powerpoint/2010/main" val="3924782610"/>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396</a:t>
            </a:fld>
            <a:endParaRPr lang="en-US"/>
          </a:p>
        </p:txBody>
      </p:sp>
    </p:spTree>
    <p:extLst>
      <p:ext uri="{BB962C8B-B14F-4D97-AF65-F5344CB8AC3E}">
        <p14:creationId xmlns:p14="http://schemas.microsoft.com/office/powerpoint/2010/main" val="2317516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3555908798"/>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397</a:t>
            </a:fld>
            <a:endParaRPr lang="en-US"/>
          </a:p>
        </p:txBody>
      </p:sp>
    </p:spTree>
    <p:extLst>
      <p:ext uri="{BB962C8B-B14F-4D97-AF65-F5344CB8AC3E}">
        <p14:creationId xmlns:p14="http://schemas.microsoft.com/office/powerpoint/2010/main" val="333430589"/>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398</a:t>
            </a:fld>
            <a:endParaRPr lang="en-US"/>
          </a:p>
        </p:txBody>
      </p:sp>
    </p:spTree>
    <p:extLst>
      <p:ext uri="{BB962C8B-B14F-4D97-AF65-F5344CB8AC3E}">
        <p14:creationId xmlns:p14="http://schemas.microsoft.com/office/powerpoint/2010/main" val="226225151"/>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399</a:t>
            </a:fld>
            <a:endParaRPr lang="en-US"/>
          </a:p>
        </p:txBody>
      </p:sp>
    </p:spTree>
    <p:extLst>
      <p:ext uri="{BB962C8B-B14F-4D97-AF65-F5344CB8AC3E}">
        <p14:creationId xmlns:p14="http://schemas.microsoft.com/office/powerpoint/2010/main" val="4160159522"/>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400</a:t>
            </a:fld>
            <a:endParaRPr lang="en-US"/>
          </a:p>
        </p:txBody>
      </p:sp>
    </p:spTree>
    <p:extLst>
      <p:ext uri="{BB962C8B-B14F-4D97-AF65-F5344CB8AC3E}">
        <p14:creationId xmlns:p14="http://schemas.microsoft.com/office/powerpoint/2010/main" val="1992071845"/>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401</a:t>
            </a:fld>
            <a:endParaRPr lang="en-US"/>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402</a:t>
            </a:fld>
            <a:endParaRPr lang="en-US"/>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403</a:t>
            </a:fld>
            <a:endParaRPr lang="en-US"/>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404</a:t>
            </a:fld>
            <a:endParaRPr lang="en-US"/>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405</a:t>
            </a:fld>
            <a:endParaRPr lang="en-US"/>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47298121"/>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407</a:t>
            </a:fld>
            <a:endParaRPr lang="en-US"/>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408</a:t>
            </a:fld>
            <a:endParaRPr lang="en-US"/>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409</a:t>
            </a:fld>
            <a:endParaRPr lang="en-US"/>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412</a:t>
            </a:fld>
            <a:endParaRPr lang="en-US"/>
          </a:p>
        </p:txBody>
      </p:sp>
    </p:spTree>
    <p:extLst>
      <p:ext uri="{BB962C8B-B14F-4D97-AF65-F5344CB8AC3E}">
        <p14:creationId xmlns:p14="http://schemas.microsoft.com/office/powerpoint/2010/main" val="2400181285"/>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413</a:t>
            </a:fld>
            <a:endParaRPr lang="en-US"/>
          </a:p>
        </p:txBody>
      </p:sp>
    </p:spTree>
    <p:extLst>
      <p:ext uri="{BB962C8B-B14F-4D97-AF65-F5344CB8AC3E}">
        <p14:creationId xmlns:p14="http://schemas.microsoft.com/office/powerpoint/2010/main" val="136038932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414</a:t>
            </a:fld>
            <a:endParaRPr lang="en-US"/>
          </a:p>
        </p:txBody>
      </p:sp>
    </p:spTree>
    <p:extLst>
      <p:ext uri="{BB962C8B-B14F-4D97-AF65-F5344CB8AC3E}">
        <p14:creationId xmlns:p14="http://schemas.microsoft.com/office/powerpoint/2010/main" val="3265620989"/>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415</a:t>
            </a:fld>
            <a:endParaRPr lang="en-US"/>
          </a:p>
        </p:txBody>
      </p:sp>
    </p:spTree>
    <p:extLst>
      <p:ext uri="{BB962C8B-B14F-4D97-AF65-F5344CB8AC3E}">
        <p14:creationId xmlns:p14="http://schemas.microsoft.com/office/powerpoint/2010/main" val="288458687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416</a:t>
            </a:fld>
            <a:endParaRPr lang="en-US"/>
          </a:p>
        </p:txBody>
      </p:sp>
    </p:spTree>
    <p:extLst>
      <p:ext uri="{BB962C8B-B14F-4D97-AF65-F5344CB8AC3E}">
        <p14:creationId xmlns:p14="http://schemas.microsoft.com/office/powerpoint/2010/main" val="108008913"/>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417</a:t>
            </a:fld>
            <a:endParaRPr lang="en-US"/>
          </a:p>
        </p:txBody>
      </p:sp>
    </p:spTree>
    <p:extLst>
      <p:ext uri="{BB962C8B-B14F-4D97-AF65-F5344CB8AC3E}">
        <p14:creationId xmlns:p14="http://schemas.microsoft.com/office/powerpoint/2010/main" val="2118947708"/>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418</a:t>
            </a:fld>
            <a:endParaRPr lang="en-US"/>
          </a:p>
        </p:txBody>
      </p:sp>
    </p:spTree>
    <p:extLst>
      <p:ext uri="{BB962C8B-B14F-4D97-AF65-F5344CB8AC3E}">
        <p14:creationId xmlns:p14="http://schemas.microsoft.com/office/powerpoint/2010/main" val="3199152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364946959"/>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419</a:t>
            </a:fld>
            <a:endParaRPr lang="en-US"/>
          </a:p>
        </p:txBody>
      </p:sp>
    </p:spTree>
    <p:extLst>
      <p:ext uri="{BB962C8B-B14F-4D97-AF65-F5344CB8AC3E}">
        <p14:creationId xmlns:p14="http://schemas.microsoft.com/office/powerpoint/2010/main" val="1215265816"/>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420</a:t>
            </a:fld>
            <a:endParaRPr lang="en-US"/>
          </a:p>
        </p:txBody>
      </p:sp>
    </p:spTree>
    <p:extLst>
      <p:ext uri="{BB962C8B-B14F-4D97-AF65-F5344CB8AC3E}">
        <p14:creationId xmlns:p14="http://schemas.microsoft.com/office/powerpoint/2010/main" val="3974534822"/>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421</a:t>
            </a:fld>
            <a:endParaRPr lang="en-US"/>
          </a:p>
        </p:txBody>
      </p:sp>
    </p:spTree>
    <p:extLst>
      <p:ext uri="{BB962C8B-B14F-4D97-AF65-F5344CB8AC3E}">
        <p14:creationId xmlns:p14="http://schemas.microsoft.com/office/powerpoint/2010/main" val="379448045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422</a:t>
            </a:fld>
            <a:endParaRPr lang="en-US"/>
          </a:p>
        </p:txBody>
      </p:sp>
    </p:spTree>
    <p:extLst>
      <p:ext uri="{BB962C8B-B14F-4D97-AF65-F5344CB8AC3E}">
        <p14:creationId xmlns:p14="http://schemas.microsoft.com/office/powerpoint/2010/main" val="3626115454"/>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423</a:t>
            </a:fld>
            <a:endParaRPr lang="en-US"/>
          </a:p>
        </p:txBody>
      </p:sp>
    </p:spTree>
    <p:extLst>
      <p:ext uri="{BB962C8B-B14F-4D97-AF65-F5344CB8AC3E}">
        <p14:creationId xmlns:p14="http://schemas.microsoft.com/office/powerpoint/2010/main" val="1032001751"/>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424</a:t>
            </a:fld>
            <a:endParaRPr lang="en-US"/>
          </a:p>
        </p:txBody>
      </p:sp>
    </p:spTree>
    <p:extLst>
      <p:ext uri="{BB962C8B-B14F-4D97-AF65-F5344CB8AC3E}">
        <p14:creationId xmlns:p14="http://schemas.microsoft.com/office/powerpoint/2010/main" val="987627199"/>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425</a:t>
            </a:fld>
            <a:endParaRPr lang="en-US"/>
          </a:p>
        </p:txBody>
      </p:sp>
    </p:spTree>
    <p:extLst>
      <p:ext uri="{BB962C8B-B14F-4D97-AF65-F5344CB8AC3E}">
        <p14:creationId xmlns:p14="http://schemas.microsoft.com/office/powerpoint/2010/main" val="1302952904"/>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426</a:t>
            </a:fld>
            <a:endParaRPr lang="en-US"/>
          </a:p>
        </p:txBody>
      </p:sp>
    </p:spTree>
    <p:extLst>
      <p:ext uri="{BB962C8B-B14F-4D97-AF65-F5344CB8AC3E}">
        <p14:creationId xmlns:p14="http://schemas.microsoft.com/office/powerpoint/2010/main" val="3929902784"/>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427</a:t>
            </a:fld>
            <a:endParaRPr lang="en-US"/>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3073744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3451483256"/>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429</a:t>
            </a:fld>
            <a:endParaRPr lang="en-US"/>
          </a:p>
        </p:txBody>
      </p:sp>
    </p:spTree>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430</a:t>
            </a:fld>
            <a:endParaRPr lang="en-US"/>
          </a:p>
        </p:txBody>
      </p:sp>
    </p:spTree>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431</a:t>
            </a:fld>
            <a:endParaRPr lang="en-US"/>
          </a:p>
        </p:txBody>
      </p:sp>
    </p:spTree>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432</a:t>
            </a:fld>
            <a:endParaRPr lang="en-US"/>
          </a:p>
        </p:txBody>
      </p:sp>
    </p:spTree>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433</a:t>
            </a:fld>
            <a:endParaRPr lang="en-US"/>
          </a:p>
        </p:txBody>
      </p:sp>
    </p:spTree>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434</a:t>
            </a:fld>
            <a:endParaRPr lang="en-US"/>
          </a:p>
        </p:txBody>
      </p:sp>
    </p:spTree>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435</a:t>
            </a:fld>
            <a:endParaRPr lang="en-US"/>
          </a:p>
        </p:txBody>
      </p:sp>
    </p:spTree>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436</a:t>
            </a:fld>
            <a:endParaRPr lang="en-US"/>
          </a:p>
        </p:txBody>
      </p:sp>
    </p:spTree>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437</a:t>
            </a:fld>
            <a:endParaRPr lang="en-US"/>
          </a:p>
        </p:txBody>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440</a:t>
            </a:fld>
            <a:endParaRPr lang="en-US"/>
          </a:p>
        </p:txBody>
      </p:sp>
    </p:spTree>
    <p:extLst>
      <p:ext uri="{BB962C8B-B14F-4D97-AF65-F5344CB8AC3E}">
        <p14:creationId xmlns:p14="http://schemas.microsoft.com/office/powerpoint/2010/main" val="426956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422062874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441</a:t>
            </a:fld>
            <a:endParaRPr lang="en-US"/>
          </a:p>
        </p:txBody>
      </p:sp>
    </p:spTree>
    <p:extLst>
      <p:ext uri="{BB962C8B-B14F-4D97-AF65-F5344CB8AC3E}">
        <p14:creationId xmlns:p14="http://schemas.microsoft.com/office/powerpoint/2010/main" val="1695235792"/>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442</a:t>
            </a:fld>
            <a:endParaRPr lang="en-US"/>
          </a:p>
        </p:txBody>
      </p:sp>
    </p:spTree>
    <p:extLst>
      <p:ext uri="{BB962C8B-B14F-4D97-AF65-F5344CB8AC3E}">
        <p14:creationId xmlns:p14="http://schemas.microsoft.com/office/powerpoint/2010/main" val="3917453819"/>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443</a:t>
            </a:fld>
            <a:endParaRPr lang="en-US"/>
          </a:p>
        </p:txBody>
      </p:sp>
    </p:spTree>
    <p:extLst>
      <p:ext uri="{BB962C8B-B14F-4D97-AF65-F5344CB8AC3E}">
        <p14:creationId xmlns:p14="http://schemas.microsoft.com/office/powerpoint/2010/main" val="244300360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444</a:t>
            </a:fld>
            <a:endParaRPr lang="en-US"/>
          </a:p>
        </p:txBody>
      </p:sp>
    </p:spTree>
    <p:extLst>
      <p:ext uri="{BB962C8B-B14F-4D97-AF65-F5344CB8AC3E}">
        <p14:creationId xmlns:p14="http://schemas.microsoft.com/office/powerpoint/2010/main" val="1072707233"/>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445</a:t>
            </a:fld>
            <a:endParaRPr lang="en-US"/>
          </a:p>
        </p:txBody>
      </p:sp>
    </p:spTree>
    <p:extLst>
      <p:ext uri="{BB962C8B-B14F-4D97-AF65-F5344CB8AC3E}">
        <p14:creationId xmlns:p14="http://schemas.microsoft.com/office/powerpoint/2010/main" val="425283190"/>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446</a:t>
            </a:fld>
            <a:endParaRPr lang="en-US"/>
          </a:p>
        </p:txBody>
      </p:sp>
    </p:spTree>
    <p:extLst>
      <p:ext uri="{BB962C8B-B14F-4D97-AF65-F5344CB8AC3E}">
        <p14:creationId xmlns:p14="http://schemas.microsoft.com/office/powerpoint/2010/main" val="2924125887"/>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447</a:t>
            </a:fld>
            <a:endParaRPr lang="en-US"/>
          </a:p>
        </p:txBody>
      </p:sp>
    </p:spTree>
    <p:extLst>
      <p:ext uri="{BB962C8B-B14F-4D97-AF65-F5344CB8AC3E}">
        <p14:creationId xmlns:p14="http://schemas.microsoft.com/office/powerpoint/2010/main" val="1472412889"/>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448</a:t>
            </a:fld>
            <a:endParaRPr lang="en-US"/>
          </a:p>
        </p:txBody>
      </p:sp>
    </p:spTree>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449</a:t>
            </a:fld>
            <a:endParaRPr lang="en-US"/>
          </a:p>
        </p:txBody>
      </p:sp>
    </p:spTree>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4058266240"/>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451</a:t>
            </a:fld>
            <a:endParaRPr lang="en-US"/>
          </a:p>
        </p:txBody>
      </p:sp>
    </p:spTree>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452</a:t>
            </a:fld>
            <a:endParaRPr lang="en-US"/>
          </a:p>
        </p:txBody>
      </p:sp>
    </p:spTree>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453</a:t>
            </a:fld>
            <a:endParaRPr lang="en-US"/>
          </a:p>
        </p:txBody>
      </p:sp>
    </p:spTree>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454</a:t>
            </a:fld>
            <a:endParaRPr lang="en-US"/>
          </a:p>
        </p:txBody>
      </p:sp>
    </p:spTree>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455</a:t>
            </a:fld>
            <a:endParaRPr lang="en-US"/>
          </a:p>
        </p:txBody>
      </p:sp>
    </p:spTree>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456</a:t>
            </a:fld>
            <a:endParaRPr lang="en-US"/>
          </a:p>
        </p:txBody>
      </p:sp>
    </p:spTree>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457</a:t>
            </a:fld>
            <a:endParaRPr lang="en-US"/>
          </a:p>
        </p:txBody>
      </p:sp>
    </p:spTree>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458</a:t>
            </a:fld>
            <a:endParaRPr lang="en-US"/>
          </a:p>
        </p:txBody>
      </p:sp>
    </p:spTree>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459</a:t>
            </a:fld>
            <a:endParaRPr lang="en-US"/>
          </a:p>
        </p:txBody>
      </p:sp>
    </p:spTree>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1354145618"/>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461</a:t>
            </a:fld>
            <a:endParaRPr lang="en-US"/>
          </a:p>
        </p:txBody>
      </p:sp>
    </p:spTree>
    <p:extLst>
      <p:ext uri="{BB962C8B-B14F-4D97-AF65-F5344CB8AC3E}">
        <p14:creationId xmlns:p14="http://schemas.microsoft.com/office/powerpoint/2010/main" val="4285451754"/>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464</a:t>
            </a:fld>
            <a:endParaRPr lang="en-US"/>
          </a:p>
        </p:txBody>
      </p:sp>
    </p:spTree>
    <p:extLst>
      <p:ext uri="{BB962C8B-B14F-4D97-AF65-F5344CB8AC3E}">
        <p14:creationId xmlns:p14="http://schemas.microsoft.com/office/powerpoint/2010/main" val="78166537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465</a:t>
            </a:fld>
            <a:endParaRPr lang="en-US"/>
          </a:p>
        </p:txBody>
      </p:sp>
    </p:spTree>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466</a:t>
            </a:fld>
            <a:endParaRPr lang="en-US"/>
          </a:p>
        </p:txBody>
      </p:sp>
    </p:spTree>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467</a:t>
            </a:fld>
            <a:endParaRPr lang="en-US"/>
          </a:p>
        </p:txBody>
      </p:sp>
    </p:spTree>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468</a:t>
            </a:fld>
            <a:endParaRPr lang="en-US"/>
          </a:p>
        </p:txBody>
      </p:sp>
    </p:spTree>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1297058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4247739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1582718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3438048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extLst>
      <p:ext uri="{BB962C8B-B14F-4D97-AF65-F5344CB8AC3E}">
        <p14:creationId xmlns:p14="http://schemas.microsoft.com/office/powerpoint/2010/main" val="3970058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extLst>
      <p:ext uri="{BB962C8B-B14F-4D97-AF65-F5344CB8AC3E}">
        <p14:creationId xmlns:p14="http://schemas.microsoft.com/office/powerpoint/2010/main" val="157774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1108405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extLst>
      <p:ext uri="{BB962C8B-B14F-4D97-AF65-F5344CB8AC3E}">
        <p14:creationId xmlns:p14="http://schemas.microsoft.com/office/powerpoint/2010/main" val="3672351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extLst>
      <p:ext uri="{BB962C8B-B14F-4D97-AF65-F5344CB8AC3E}">
        <p14:creationId xmlns:p14="http://schemas.microsoft.com/office/powerpoint/2010/main" val="883290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a:t>
            </a:fld>
            <a:endParaRPr lang="en-US"/>
          </a:p>
        </p:txBody>
      </p:sp>
    </p:spTree>
    <p:extLst>
      <p:ext uri="{BB962C8B-B14F-4D97-AF65-F5344CB8AC3E}">
        <p14:creationId xmlns:p14="http://schemas.microsoft.com/office/powerpoint/2010/main" val="3422292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a:t>
            </a:fld>
            <a:endParaRPr lang="en-US"/>
          </a:p>
        </p:txBody>
      </p:sp>
    </p:spTree>
    <p:extLst>
      <p:ext uri="{BB962C8B-B14F-4D97-AF65-F5344CB8AC3E}">
        <p14:creationId xmlns:p14="http://schemas.microsoft.com/office/powerpoint/2010/main" val="2847658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a:t>
            </a:fld>
            <a:endParaRPr lang="en-US"/>
          </a:p>
        </p:txBody>
      </p:sp>
    </p:spTree>
    <p:extLst>
      <p:ext uri="{BB962C8B-B14F-4D97-AF65-F5344CB8AC3E}">
        <p14:creationId xmlns:p14="http://schemas.microsoft.com/office/powerpoint/2010/main" val="4250720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1203564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3937308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extLst>
      <p:ext uri="{BB962C8B-B14F-4D97-AF65-F5344CB8AC3E}">
        <p14:creationId xmlns:p14="http://schemas.microsoft.com/office/powerpoint/2010/main" val="1103388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28116903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a:p>
        </p:txBody>
      </p:sp>
    </p:spTree>
    <p:extLst>
      <p:ext uri="{BB962C8B-B14F-4D97-AF65-F5344CB8AC3E}">
        <p14:creationId xmlns:p14="http://schemas.microsoft.com/office/powerpoint/2010/main" val="35766428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a:p>
        </p:txBody>
      </p:sp>
    </p:spTree>
    <p:extLst>
      <p:ext uri="{BB962C8B-B14F-4D97-AF65-F5344CB8AC3E}">
        <p14:creationId xmlns:p14="http://schemas.microsoft.com/office/powerpoint/2010/main" val="3899718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66</a:t>
            </a:fld>
            <a:endParaRPr lang="en-US"/>
          </a:p>
        </p:txBody>
      </p:sp>
    </p:spTree>
    <p:extLst>
      <p:ext uri="{BB962C8B-B14F-4D97-AF65-F5344CB8AC3E}">
        <p14:creationId xmlns:p14="http://schemas.microsoft.com/office/powerpoint/2010/main" val="28225296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67</a:t>
            </a:fld>
            <a:endParaRPr lang="en-US"/>
          </a:p>
        </p:txBody>
      </p:sp>
    </p:spTree>
    <p:extLst>
      <p:ext uri="{BB962C8B-B14F-4D97-AF65-F5344CB8AC3E}">
        <p14:creationId xmlns:p14="http://schemas.microsoft.com/office/powerpoint/2010/main" val="3043038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a:p>
        </p:txBody>
      </p:sp>
    </p:spTree>
    <p:extLst>
      <p:ext uri="{BB962C8B-B14F-4D97-AF65-F5344CB8AC3E}">
        <p14:creationId xmlns:p14="http://schemas.microsoft.com/office/powerpoint/2010/main" val="26490787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a:p>
        </p:txBody>
      </p:sp>
    </p:spTree>
    <p:extLst>
      <p:ext uri="{BB962C8B-B14F-4D97-AF65-F5344CB8AC3E}">
        <p14:creationId xmlns:p14="http://schemas.microsoft.com/office/powerpoint/2010/main" val="2676665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a:p>
        </p:txBody>
      </p:sp>
    </p:spTree>
    <p:extLst>
      <p:ext uri="{BB962C8B-B14F-4D97-AF65-F5344CB8AC3E}">
        <p14:creationId xmlns:p14="http://schemas.microsoft.com/office/powerpoint/2010/main" val="3183411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a:p>
        </p:txBody>
      </p:sp>
    </p:spTree>
    <p:extLst>
      <p:ext uri="{BB962C8B-B14F-4D97-AF65-F5344CB8AC3E}">
        <p14:creationId xmlns:p14="http://schemas.microsoft.com/office/powerpoint/2010/main" val="2856297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31993962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a:p>
        </p:txBody>
      </p:sp>
    </p:spTree>
    <p:extLst>
      <p:ext uri="{BB962C8B-B14F-4D97-AF65-F5344CB8AC3E}">
        <p14:creationId xmlns:p14="http://schemas.microsoft.com/office/powerpoint/2010/main" val="3699299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a:p>
        </p:txBody>
      </p:sp>
    </p:spTree>
    <p:extLst>
      <p:ext uri="{BB962C8B-B14F-4D97-AF65-F5344CB8AC3E}">
        <p14:creationId xmlns:p14="http://schemas.microsoft.com/office/powerpoint/2010/main" val="2133779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79</a:t>
            </a:fld>
            <a:endParaRPr lang="en-US"/>
          </a:p>
        </p:txBody>
      </p:sp>
    </p:spTree>
    <p:extLst>
      <p:ext uri="{BB962C8B-B14F-4D97-AF65-F5344CB8AC3E}">
        <p14:creationId xmlns:p14="http://schemas.microsoft.com/office/powerpoint/2010/main" val="12337388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a:p>
        </p:txBody>
      </p:sp>
    </p:spTree>
    <p:extLst>
      <p:ext uri="{BB962C8B-B14F-4D97-AF65-F5344CB8AC3E}">
        <p14:creationId xmlns:p14="http://schemas.microsoft.com/office/powerpoint/2010/main" val="23098377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a:p>
        </p:txBody>
      </p:sp>
    </p:spTree>
    <p:extLst>
      <p:ext uri="{BB962C8B-B14F-4D97-AF65-F5344CB8AC3E}">
        <p14:creationId xmlns:p14="http://schemas.microsoft.com/office/powerpoint/2010/main" val="11826586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extLst>
      <p:ext uri="{BB962C8B-B14F-4D97-AF65-F5344CB8AC3E}">
        <p14:creationId xmlns:p14="http://schemas.microsoft.com/office/powerpoint/2010/main" val="35259708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extLst>
      <p:ext uri="{BB962C8B-B14F-4D97-AF65-F5344CB8AC3E}">
        <p14:creationId xmlns:p14="http://schemas.microsoft.com/office/powerpoint/2010/main" val="38968151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extLst>
      <p:ext uri="{BB962C8B-B14F-4D97-AF65-F5344CB8AC3E}">
        <p14:creationId xmlns:p14="http://schemas.microsoft.com/office/powerpoint/2010/main" val="1983604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7765843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extLst>
      <p:ext uri="{BB962C8B-B14F-4D97-AF65-F5344CB8AC3E}">
        <p14:creationId xmlns:p14="http://schemas.microsoft.com/office/powerpoint/2010/main" val="9944920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extLst>
      <p:ext uri="{BB962C8B-B14F-4D97-AF65-F5344CB8AC3E}">
        <p14:creationId xmlns:p14="http://schemas.microsoft.com/office/powerpoint/2010/main" val="3878931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extLst>
      <p:ext uri="{BB962C8B-B14F-4D97-AF65-F5344CB8AC3E}">
        <p14:creationId xmlns:p14="http://schemas.microsoft.com/office/powerpoint/2010/main" val="30207992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extLst>
      <p:ext uri="{BB962C8B-B14F-4D97-AF65-F5344CB8AC3E}">
        <p14:creationId xmlns:p14="http://schemas.microsoft.com/office/powerpoint/2010/main" val="8968023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extLst>
      <p:ext uri="{BB962C8B-B14F-4D97-AF65-F5344CB8AC3E}">
        <p14:creationId xmlns:p14="http://schemas.microsoft.com/office/powerpoint/2010/main" val="4221020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extLst>
      <p:ext uri="{BB962C8B-B14F-4D97-AF65-F5344CB8AC3E}">
        <p14:creationId xmlns:p14="http://schemas.microsoft.com/office/powerpoint/2010/main" val="26234473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91</a:t>
            </a:fld>
            <a:endParaRPr lang="en-US"/>
          </a:p>
        </p:txBody>
      </p:sp>
    </p:spTree>
    <p:extLst>
      <p:ext uri="{BB962C8B-B14F-4D97-AF65-F5344CB8AC3E}">
        <p14:creationId xmlns:p14="http://schemas.microsoft.com/office/powerpoint/2010/main" val="28851738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92</a:t>
            </a:fld>
            <a:endParaRPr lang="en-US"/>
          </a:p>
        </p:txBody>
      </p:sp>
    </p:spTree>
    <p:extLst>
      <p:ext uri="{BB962C8B-B14F-4D97-AF65-F5344CB8AC3E}">
        <p14:creationId xmlns:p14="http://schemas.microsoft.com/office/powerpoint/2010/main" val="11198610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38724165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2696697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13923760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3978617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a:p>
        </p:txBody>
      </p:sp>
    </p:spTree>
    <p:extLst>
      <p:ext uri="{BB962C8B-B14F-4D97-AF65-F5344CB8AC3E}">
        <p14:creationId xmlns:p14="http://schemas.microsoft.com/office/powerpoint/2010/main" val="8324990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13128502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extLst>
      <p:ext uri="{BB962C8B-B14F-4D97-AF65-F5344CB8AC3E}">
        <p14:creationId xmlns:p14="http://schemas.microsoft.com/office/powerpoint/2010/main" val="27727637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extLst>
      <p:ext uri="{BB962C8B-B14F-4D97-AF65-F5344CB8AC3E}">
        <p14:creationId xmlns:p14="http://schemas.microsoft.com/office/powerpoint/2010/main" val="42172640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extLst>
      <p:ext uri="{BB962C8B-B14F-4D97-AF65-F5344CB8AC3E}">
        <p14:creationId xmlns:p14="http://schemas.microsoft.com/office/powerpoint/2010/main" val="215648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extLst>
      <p:ext uri="{BB962C8B-B14F-4D97-AF65-F5344CB8AC3E}">
        <p14:creationId xmlns:p14="http://schemas.microsoft.com/office/powerpoint/2010/main" val="40125266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extLst>
      <p:ext uri="{BB962C8B-B14F-4D97-AF65-F5344CB8AC3E}">
        <p14:creationId xmlns:p14="http://schemas.microsoft.com/office/powerpoint/2010/main" val="9942639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extLst>
      <p:ext uri="{BB962C8B-B14F-4D97-AF65-F5344CB8AC3E}">
        <p14:creationId xmlns:p14="http://schemas.microsoft.com/office/powerpoint/2010/main" val="2000784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extLst>
      <p:ext uri="{BB962C8B-B14F-4D97-AF65-F5344CB8AC3E}">
        <p14:creationId xmlns:p14="http://schemas.microsoft.com/office/powerpoint/2010/main" val="5201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5/17/2022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5/17/2022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5/17/2022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5/17/2022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png"/><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png"/><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7.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png"/><Relationship Id="rId4" Type="http://schemas.openxmlformats.org/officeDocument/2006/relationships/image" Target="../media/image7.png"/></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png"/><Relationship Id="rId4" Type="http://schemas.openxmlformats.org/officeDocument/2006/relationships/image" Target="../media/image7.png"/></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7.png"/></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8.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8.png"/></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70.gif"/></Relationships>
</file>

<file path=ppt/slides/_rels/slide1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38.gif"/></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jpeg"/></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jpeg"/></Relationships>
</file>

<file path=ppt/slides/_rels/slide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2.jpeg"/></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2.jpeg"/></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2.jpeg"/></Relationships>
</file>

<file path=ppt/slides/_rels/slide1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gif"/><Relationship Id="rId4" Type="http://schemas.openxmlformats.org/officeDocument/2006/relationships/image" Target="../media/image107.png"/></Relationships>
</file>

<file path=ppt/slides/_rels/slide1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4.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11.png"/></Relationships>
</file>

<file path=ppt/slides/_rels/slide1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1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jpeg"/></Relationships>
</file>

<file path=ppt/slides/_rels/slide1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1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7.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2.xml.rels><?xml version="1.0" encoding="UTF-8" standalone="yes"?>
<Relationships xmlns="http://schemas.openxmlformats.org/package/2006/relationships"><Relationship Id="rId8" Type="http://schemas.openxmlformats.org/officeDocument/2006/relationships/slide" Target="slide376.xml"/><Relationship Id="rId13" Type="http://schemas.openxmlformats.org/officeDocument/2006/relationships/slide" Target="slide283.xml"/><Relationship Id="rId18" Type="http://schemas.openxmlformats.org/officeDocument/2006/relationships/slide" Target="slide181.xml"/><Relationship Id="rId3" Type="http://schemas.openxmlformats.org/officeDocument/2006/relationships/slide" Target="slide3.xml"/><Relationship Id="rId21" Type="http://schemas.openxmlformats.org/officeDocument/2006/relationships/image" Target="../media/image2.png"/><Relationship Id="rId7" Type="http://schemas.openxmlformats.org/officeDocument/2006/relationships/slide" Target="slide221.xml"/><Relationship Id="rId12" Type="http://schemas.openxmlformats.org/officeDocument/2006/relationships/slide" Target="slide146.xml"/><Relationship Id="rId17" Type="http://schemas.openxmlformats.org/officeDocument/2006/relationships/slide" Target="slide463.xml"/><Relationship Id="rId2" Type="http://schemas.openxmlformats.org/officeDocument/2006/relationships/notesSlide" Target="../notesSlides/notesSlide2.xml"/><Relationship Id="rId16" Type="http://schemas.openxmlformats.org/officeDocument/2006/relationships/slide" Target="slide311.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39.xml"/><Relationship Id="rId11" Type="http://schemas.openxmlformats.org/officeDocument/2006/relationships/slide" Target="slide411.xml"/><Relationship Id="rId5" Type="http://schemas.openxmlformats.org/officeDocument/2006/relationships/slide" Target="slide353.xml"/><Relationship Id="rId15" Type="http://schemas.openxmlformats.org/officeDocument/2006/relationships/slide" Target="slide160.xml"/><Relationship Id="rId10" Type="http://schemas.openxmlformats.org/officeDocument/2006/relationships/slide" Target="slide247.xml"/><Relationship Id="rId19" Type="http://schemas.openxmlformats.org/officeDocument/2006/relationships/slide" Target="slide326.xml"/><Relationship Id="rId4" Type="http://schemas.openxmlformats.org/officeDocument/2006/relationships/slide" Target="slide206.xml"/><Relationship Id="rId9" Type="http://schemas.openxmlformats.org/officeDocument/2006/relationships/slide" Target="slide76.xml"/><Relationship Id="rId14" Type="http://schemas.openxmlformats.org/officeDocument/2006/relationships/slide" Target="slide439.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jpeg"/></Relationships>
</file>

<file path=ppt/slides/_rels/slide2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9.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2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2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2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4.xml"/><Relationship Id="rId1" Type="http://schemas.openxmlformats.org/officeDocument/2006/relationships/slideLayout" Target="../slideLayouts/slideLayout2.xml"/><Relationship Id="rId5" Type="http://schemas.openxmlformats.org/officeDocument/2006/relationships/image" Target="../media/image138.gif"/><Relationship Id="rId4" Type="http://schemas.openxmlformats.org/officeDocument/2006/relationships/image" Target="../media/image137.png"/></Relationships>
</file>

<file path=ppt/slides/_rels/slide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5.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gif"/></Relationships>
</file>

<file path=ppt/slides/_rels/slide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21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2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99.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2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2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2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2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9.png"/></Relationships>
</file>

<file path=ppt/slides/_rels/slide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0.png"/></Relationships>
</file>

<file path=ppt/slides/_rels/slide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9.png"/></Relationships>
</file>

<file path=ppt/slides/_rels/slide2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1.png"/></Relationships>
</file>

<file path=ppt/slides/_rels/slide2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2.png"/></Relationships>
</file>

<file path=ppt/slides/_rels/slide2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3.png"/></Relationships>
</file>

<file path=ppt/slides/_rels/slide2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4.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jpeg"/></Relationships>
</file>

<file path=ppt/slides/_rels/slide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5.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5.png"/></Relationships>
</file>

<file path=ppt/slides/_rels/slide2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6.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6.png"/></Relationships>
</file>

<file path=ppt/slides/_rels/slide2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7.png"/></Relationships>
</file>

<file path=ppt/slides/_rels/slide2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8.png"/></Relationships>
</file>

<file path=ppt/slides/_rels/slide2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9.png"/></Relationships>
</file>

<file path=ppt/slides/_rels/slide2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70.png"/></Relationships>
</file>

<file path=ppt/slides/_rels/slide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png"/></Relationships>
</file>

<file path=ppt/slides/_rels/slide2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2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25.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24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6.xml"/><Relationship Id="rId1" Type="http://schemas.openxmlformats.org/officeDocument/2006/relationships/slideLayout" Target="../slideLayouts/slideLayout1.xml"/><Relationship Id="rId4" Type="http://schemas.openxmlformats.org/officeDocument/2006/relationships/image" Target="../media/image180.png"/></Relationships>
</file>

<file path=ppt/slides/_rels/slide24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7.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2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2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2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2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png"/></Relationships>
</file>

<file path=ppt/slides/_rels/slide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png"/></Relationships>
</file>

<file path=ppt/slides/_rels/slide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jpeg"/></Relationships>
</file>

<file path=ppt/slides/_rels/slide2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5.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89.jpeg"/></Relationships>
</file>

<file path=ppt/slides/_rels/slide2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6.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89.jpeg"/></Relationships>
</file>

<file path=ppt/slides/_rels/slide2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89.jpeg"/></Relationships>
</file>

<file path=ppt/slides/_rels/slide2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8.xml"/><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89.jpeg"/></Relationships>
</file>

<file path=ppt/slides/_rels/slide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9.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89.jpeg"/></Relationships>
</file>

<file path=ppt/slides/_rels/slide2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89.jpeg"/></Relationships>
</file>

<file path=ppt/slides/_rels/slide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1.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89.jpeg"/></Relationships>
</file>

<file path=ppt/slides/_rels/slide25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3.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4.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5.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6.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7.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8.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9.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0.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26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59.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60.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27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62.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28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63.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28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64.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2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jpeg"/></Relationships>
</file>

<file path=ppt/slides/_rels/slide2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png"/></Relationships>
</file>

<file path=ppt/slides/_rels/slide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89.jpeg"/></Relationships>
</file>

<file path=ppt/slides/_rels/slide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8.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89.jpeg"/></Relationships>
</file>

<file path=ppt/slides/_rels/slide2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9.xml"/><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89.jpeg"/></Relationships>
</file>

<file path=ppt/slides/_rels/slide2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89.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1.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89.jpeg"/></Relationships>
</file>

<file path=ppt/slides/_rels/slide2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89.jpeg"/></Relationships>
</file>

<file path=ppt/slides/_rels/slide2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29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9.xml"/><Relationship Id="rId1" Type="http://schemas.openxmlformats.org/officeDocument/2006/relationships/slideLayout" Target="../slideLayouts/slideLayout1.xml"/><Relationship Id="rId4" Type="http://schemas.openxmlformats.org/officeDocument/2006/relationships/image" Target="../media/image218.png"/></Relationships>
</file>

<file path=ppt/slides/_rels/slide2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0.xml"/><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1.xml"/><Relationship Id="rId1" Type="http://schemas.openxmlformats.org/officeDocument/2006/relationships/slideLayout" Target="../slideLayouts/slideLayout1.xml"/><Relationship Id="rId4" Type="http://schemas.openxmlformats.org/officeDocument/2006/relationships/image" Target="../media/image220.png"/></Relationships>
</file>

<file path=ppt/slides/_rels/slide30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85.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30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86.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30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7.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0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8.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30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9.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30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230.png"/><Relationship Id="rId4" Type="http://schemas.openxmlformats.org/officeDocument/2006/relationships/image" Target="../media/image229.png"/></Relationships>
</file>

<file path=ppt/slides/_rels/slide3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3.xml"/><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31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5.xml"/><Relationship Id="rId1" Type="http://schemas.openxmlformats.org/officeDocument/2006/relationships/slideLayout" Target="../slideLayouts/slideLayout1.xml"/><Relationship Id="rId4" Type="http://schemas.openxmlformats.org/officeDocument/2006/relationships/image" Target="../media/image233.gif"/></Relationships>
</file>

<file path=ppt/slides/_rels/slide31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97.xml"/><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9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00.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32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01.xml"/><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32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02.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32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03.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3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3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4.xml"/><Relationship Id="rId1" Type="http://schemas.openxmlformats.org/officeDocument/2006/relationships/slideLayout" Target="../slideLayouts/slideLayout2.xml"/><Relationship Id="rId5" Type="http://schemas.openxmlformats.org/officeDocument/2006/relationships/image" Target="../media/image138.gif"/><Relationship Id="rId4" Type="http://schemas.openxmlformats.org/officeDocument/2006/relationships/image" Target="../media/image137.png"/></Relationships>
</file>

<file path=ppt/slides/_rels/slide3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5.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gif"/></Relationships>
</file>

<file path=ppt/slides/_rels/slide3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6.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9.png"/></Relationships>
</file>

<file path=ppt/slides/_rels/slide3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0.png"/></Relationships>
</file>

<file path=ppt/slides/_rels/slide3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9.png"/></Relationships>
</file>

<file path=ppt/slides/_rels/slide3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0.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1.png"/></Relationships>
</file>

<file path=ppt/slides/_rels/slide3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2.png"/></Relationships>
</file>

<file path=ppt/slides/_rels/slide3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2.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3.png"/></Relationships>
</file>

<file path=ppt/slides/_rels/slide3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4.png"/></Relationships>
</file>

<file path=ppt/slides/_rels/slide3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4.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5.png"/></Relationships>
</file>

<file path=ppt/slides/_rels/slide3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5.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6.png"/></Relationships>
</file>

<file path=ppt/slides/_rels/slide3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6.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7.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8.png"/></Relationships>
</file>

<file path=ppt/slides/_rels/slide3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9.png"/></Relationships>
</file>

<file path=ppt/slides/_rels/slide3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70.png"/></Relationships>
</file>

<file path=ppt/slides/_rels/slide34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20.xml"/><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21.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322.xml"/><Relationship Id="rId1" Type="http://schemas.openxmlformats.org/officeDocument/2006/relationships/slideLayout" Target="../slideLayouts/slideLayout1.xml"/><Relationship Id="rId5" Type="http://schemas.openxmlformats.org/officeDocument/2006/relationships/image" Target="../media/image244.png"/><Relationship Id="rId4" Type="http://schemas.openxmlformats.org/officeDocument/2006/relationships/image" Target="../media/image109.png"/></Relationships>
</file>

<file path=ppt/slides/_rels/slide3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3.xml"/><Relationship Id="rId1" Type="http://schemas.openxmlformats.org/officeDocument/2006/relationships/slideLayout" Target="../slideLayouts/slideLayout1.xml"/><Relationship Id="rId4" Type="http://schemas.openxmlformats.org/officeDocument/2006/relationships/image" Target="../media/image245.png"/></Relationships>
</file>

<file path=ppt/slides/_rels/slide34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24.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34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25.xm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34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26.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27.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35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28.xml"/><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3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253.png"/><Relationship Id="rId4" Type="http://schemas.openxmlformats.org/officeDocument/2006/relationships/image" Target="../media/image252.png"/></Relationships>
</file>

<file path=ppt/slides/_rels/slide3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9.xml"/><Relationship Id="rId1" Type="http://schemas.openxmlformats.org/officeDocument/2006/relationships/slideLayout" Target="../slideLayouts/slideLayout2.xml"/><Relationship Id="rId5" Type="http://schemas.openxmlformats.org/officeDocument/2006/relationships/image" Target="../media/image255.jpeg"/><Relationship Id="rId4" Type="http://schemas.openxmlformats.org/officeDocument/2006/relationships/image" Target="../media/image254.png"/></Relationships>
</file>

<file path=ppt/slides/_rels/slide3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89.jpeg"/></Relationships>
</file>

<file path=ppt/slides/_rels/slide3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1.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png"/></Relationships>
</file>

<file path=ppt/slides/_rels/slide3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2.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jpeg"/></Relationships>
</file>

<file path=ppt/slides/_rels/slide3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3.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89.jpeg"/></Relationships>
</file>

<file path=ppt/slides/_rels/slide3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4.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89.jpe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5.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36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36.xml"/><Relationship Id="rId1" Type="http://schemas.openxmlformats.org/officeDocument/2006/relationships/slideLayout" Target="../slideLayouts/slideLayout1.xml"/><Relationship Id="rId4" Type="http://schemas.openxmlformats.org/officeDocument/2006/relationships/image" Target="../media/image259.png"/></Relationships>
</file>

<file path=ppt/slides/_rels/slide36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37.xml"/><Relationship Id="rId1" Type="http://schemas.openxmlformats.org/officeDocument/2006/relationships/slideLayout" Target="../slideLayouts/slideLayout1.xml"/><Relationship Id="rId4" Type="http://schemas.openxmlformats.org/officeDocument/2006/relationships/image" Target="../media/image260.gif"/></Relationships>
</file>

<file path=ppt/slides/_rels/slide36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38.xml"/><Relationship Id="rId1" Type="http://schemas.openxmlformats.org/officeDocument/2006/relationships/slideLayout" Target="../slideLayouts/slideLayout1.xml"/><Relationship Id="rId5" Type="http://schemas.openxmlformats.org/officeDocument/2006/relationships/image" Target="../media/image262.png"/><Relationship Id="rId4" Type="http://schemas.openxmlformats.org/officeDocument/2006/relationships/image" Target="../media/image261.png"/></Relationships>
</file>

<file path=ppt/slides/_rels/slide36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39.xml"/><Relationship Id="rId1" Type="http://schemas.openxmlformats.org/officeDocument/2006/relationships/slideLayout" Target="../slideLayouts/slideLayout1.xml"/><Relationship Id="rId5" Type="http://schemas.openxmlformats.org/officeDocument/2006/relationships/image" Target="../media/image262.png"/><Relationship Id="rId4" Type="http://schemas.openxmlformats.org/officeDocument/2006/relationships/image" Target="../media/image261.png"/></Relationships>
</file>

<file path=ppt/slides/_rels/slide3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40.xml"/><Relationship Id="rId1" Type="http://schemas.openxmlformats.org/officeDocument/2006/relationships/slideLayout" Target="../slideLayouts/slideLayout1.xml"/><Relationship Id="rId4" Type="http://schemas.openxmlformats.org/officeDocument/2006/relationships/image" Target="../media/image263.jpeg"/></Relationships>
</file>

<file path=ppt/slides/_rels/slide36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41.xml"/><Relationship Id="rId1" Type="http://schemas.openxmlformats.org/officeDocument/2006/relationships/slideLayout" Target="../slideLayouts/slideLayout1.xml"/><Relationship Id="rId4" Type="http://schemas.openxmlformats.org/officeDocument/2006/relationships/image" Target="../media/image263.jpeg"/></Relationships>
</file>

<file path=ppt/slides/_rels/slide36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42.xml"/><Relationship Id="rId1" Type="http://schemas.openxmlformats.org/officeDocument/2006/relationships/slideLayout" Target="../slideLayouts/slideLayout1.xml"/><Relationship Id="rId4" Type="http://schemas.openxmlformats.org/officeDocument/2006/relationships/image" Target="../media/image264.png"/></Relationships>
</file>

<file path=ppt/slides/_rels/slide36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43.xml"/><Relationship Id="rId1" Type="http://schemas.openxmlformats.org/officeDocument/2006/relationships/slideLayout" Target="../slideLayouts/slideLayout1.xml"/><Relationship Id="rId4" Type="http://schemas.openxmlformats.org/officeDocument/2006/relationships/image" Target="../media/image264.png"/></Relationships>
</file>

<file path=ppt/slides/_rels/slide36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44.xml"/><Relationship Id="rId1" Type="http://schemas.openxmlformats.org/officeDocument/2006/relationships/slideLayout" Target="../slideLayouts/slideLayout1.xml"/><Relationship Id="rId4" Type="http://schemas.openxmlformats.org/officeDocument/2006/relationships/image" Target="../media/image265.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7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45.xml"/><Relationship Id="rId1" Type="http://schemas.openxmlformats.org/officeDocument/2006/relationships/slideLayout" Target="../slideLayouts/slideLayout1.xml"/><Relationship Id="rId4" Type="http://schemas.openxmlformats.org/officeDocument/2006/relationships/image" Target="../media/image266.png"/></Relationships>
</file>

<file path=ppt/slides/_rels/slide37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46.xml"/><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37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47.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69.png"/></Relationships>
</file>

<file path=ppt/slides/_rels/slide37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37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49.xml"/><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image" Target="../media/image270.png"/></Relationships>
</file>

<file path=ppt/slides/_rels/slide37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1.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15.png"/></Relationships>
</file>

<file path=ppt/slides/_rels/slide3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2.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188.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3.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190.png"/></Relationships>
</file>

<file path=ppt/slides/_rels/slide3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4.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192.png"/></Relationships>
</file>

<file path=ppt/slides/_rels/slide3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5.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5.png"/></Relationships>
</file>

<file path=ppt/slides/_rels/slide3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6.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7.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8.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9.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0.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1.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2.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3.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4.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5.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6.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7.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8.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9.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0.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1.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2.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3.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40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374.xml"/><Relationship Id="rId1" Type="http://schemas.openxmlformats.org/officeDocument/2006/relationships/slideLayout" Target="../slideLayouts/slideLayout1.xml"/><Relationship Id="rId4" Type="http://schemas.openxmlformats.org/officeDocument/2006/relationships/image" Target="../media/image278.png"/></Relationships>
</file>

<file path=ppt/slides/_rels/slide40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75.xml"/><Relationship Id="rId1" Type="http://schemas.openxmlformats.org/officeDocument/2006/relationships/slideLayout" Target="../slideLayouts/slideLayout1.xml"/><Relationship Id="rId4" Type="http://schemas.openxmlformats.org/officeDocument/2006/relationships/image" Target="../media/image279.png"/></Relationships>
</file>

<file path=ppt/slides/_rels/slide40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76.xml"/><Relationship Id="rId1" Type="http://schemas.openxmlformats.org/officeDocument/2006/relationships/slideLayout" Target="../slideLayouts/slideLayout1.xml"/><Relationship Id="rId4" Type="http://schemas.openxmlformats.org/officeDocument/2006/relationships/image" Target="../media/image279.png"/></Relationships>
</file>

<file path=ppt/slides/_rels/slide40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77.xml"/><Relationship Id="rId1" Type="http://schemas.openxmlformats.org/officeDocument/2006/relationships/slideLayout" Target="../slideLayouts/slideLayout1.xml"/><Relationship Id="rId4" Type="http://schemas.openxmlformats.org/officeDocument/2006/relationships/image" Target="../media/image279.png"/></Relationships>
</file>

<file path=ppt/slides/_rels/slide40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78.xml"/><Relationship Id="rId1" Type="http://schemas.openxmlformats.org/officeDocument/2006/relationships/slideLayout" Target="../slideLayouts/slideLayout1.xml"/><Relationship Id="rId4" Type="http://schemas.openxmlformats.org/officeDocument/2006/relationships/image" Target="../media/image279.png"/></Relationships>
</file>

<file path=ppt/slides/_rels/slide40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79.xml"/><Relationship Id="rId1" Type="http://schemas.openxmlformats.org/officeDocument/2006/relationships/slideLayout" Target="../slideLayouts/slideLayout1.xml"/></Relationships>
</file>

<file path=ppt/slides/_rels/slide40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80.xml"/><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40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81.xml"/><Relationship Id="rId1" Type="http://schemas.openxmlformats.org/officeDocument/2006/relationships/slideLayout" Target="../slideLayouts/slideLayout2.xml"/><Relationship Id="rId5" Type="http://schemas.openxmlformats.org/officeDocument/2006/relationships/image" Target="../media/image284.png"/><Relationship Id="rId4" Type="http://schemas.openxmlformats.org/officeDocument/2006/relationships/image" Target="../media/image283.png"/></Relationships>
</file>

<file path=ppt/slides/_rels/slide40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82.xml"/><Relationship Id="rId1" Type="http://schemas.openxmlformats.org/officeDocument/2006/relationships/slideLayout" Target="../slideLayouts/slideLayout2.xml"/><Relationship Id="rId5" Type="http://schemas.openxmlformats.org/officeDocument/2006/relationships/image" Target="../media/image285.png"/><Relationship Id="rId4" Type="http://schemas.openxmlformats.org/officeDocument/2006/relationships/image" Target="../media/image284.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41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4.xml"/><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287.png"/></Relationships>
</file>

<file path=ppt/slides/_rels/slide4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5.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289.png"/></Relationships>
</file>

<file path=ppt/slides/_rels/slide4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6.xml"/><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289.png"/></Relationships>
</file>

<file path=ppt/slides/_rels/slide4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7.xml"/><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289.png"/></Relationships>
</file>

<file path=ppt/slides/_rels/slide4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8.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89.png"/></Relationships>
</file>

<file path=ppt/slides/_rels/slide4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9.xml"/><Relationship Id="rId1" Type="http://schemas.openxmlformats.org/officeDocument/2006/relationships/slideLayout" Target="../slideLayouts/slideLayout2.xml"/><Relationship Id="rId5" Type="http://schemas.openxmlformats.org/officeDocument/2006/relationships/image" Target="../media/image292.png"/><Relationship Id="rId4" Type="http://schemas.openxmlformats.org/officeDocument/2006/relationships/image" Target="../media/image289.png"/></Relationships>
</file>

<file path=ppt/slides/_rels/slide4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0.xml"/><Relationship Id="rId1" Type="http://schemas.openxmlformats.org/officeDocument/2006/relationships/slideLayout" Target="../slideLayouts/slideLayout2.xml"/><Relationship Id="rId5" Type="http://schemas.openxmlformats.org/officeDocument/2006/relationships/image" Target="../media/image293.png"/><Relationship Id="rId4" Type="http://schemas.openxmlformats.org/officeDocument/2006/relationships/image" Target="../media/image28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4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1.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289.png"/></Relationships>
</file>

<file path=ppt/slides/_rels/slide4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2.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289.png"/></Relationships>
</file>

<file path=ppt/slides/_rels/slide4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3.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289.png"/></Relationships>
</file>

<file path=ppt/slides/_rels/slide4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4.xml"/><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289.png"/></Relationships>
</file>

<file path=ppt/slides/_rels/slide4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89.png"/></Relationships>
</file>

<file path=ppt/slides/_rels/slide4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6.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289.png"/></Relationships>
</file>

<file path=ppt/slides/_rels/slide4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7.xml"/><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89.png"/></Relationships>
</file>

<file path=ppt/slides/_rels/slide42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398.xml"/><Relationship Id="rId1" Type="http://schemas.openxmlformats.org/officeDocument/2006/relationships/slideLayout" Target="../slideLayouts/slideLayout1.xml"/><Relationship Id="rId4" Type="http://schemas.openxmlformats.org/officeDocument/2006/relationships/image" Target="../media/image295.png"/></Relationships>
</file>

<file path=ppt/slides/_rels/slide42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399.xml"/><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40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430.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401.xml"/><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402.xml"/><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403.xml"/><Relationship Id="rId1" Type="http://schemas.openxmlformats.org/officeDocument/2006/relationships/slideLayout" Target="../slideLayouts/slideLayout1.xml"/></Relationships>
</file>

<file path=ppt/slides/_rels/slide43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404.xml"/><Relationship Id="rId1" Type="http://schemas.openxmlformats.org/officeDocument/2006/relationships/slideLayout" Target="../slideLayouts/slideLayout1.xml"/></Relationships>
</file>

<file path=ppt/slides/_rels/slide43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405.xml"/><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43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406.xml"/><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43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407.xml"/><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43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408.xml"/><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4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03.png"/></Relationships>
</file>

<file path=ppt/slides/_rels/slide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4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9.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4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0.xml"/><Relationship Id="rId1" Type="http://schemas.openxmlformats.org/officeDocument/2006/relationships/slideLayout" Target="../slideLayouts/slideLayout2.xml"/><Relationship Id="rId5" Type="http://schemas.openxmlformats.org/officeDocument/2006/relationships/image" Target="../media/image305.jpeg"/><Relationship Id="rId4" Type="http://schemas.openxmlformats.org/officeDocument/2006/relationships/image" Target="../media/image304.jpeg"/></Relationships>
</file>

<file path=ppt/slides/_rels/slide4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1.xml"/><Relationship Id="rId1" Type="http://schemas.openxmlformats.org/officeDocument/2006/relationships/slideLayout" Target="../slideLayouts/slideLayout2.xml"/><Relationship Id="rId5" Type="http://schemas.openxmlformats.org/officeDocument/2006/relationships/image" Target="../media/image305.jpeg"/><Relationship Id="rId4" Type="http://schemas.openxmlformats.org/officeDocument/2006/relationships/image" Target="../media/image304.jpeg"/></Relationships>
</file>

<file path=ppt/slides/_rels/slide4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2.xml"/><Relationship Id="rId1" Type="http://schemas.openxmlformats.org/officeDocument/2006/relationships/slideLayout" Target="../slideLayouts/slideLayout2.xml"/><Relationship Id="rId5" Type="http://schemas.openxmlformats.org/officeDocument/2006/relationships/image" Target="../media/image305.jpeg"/><Relationship Id="rId4" Type="http://schemas.openxmlformats.org/officeDocument/2006/relationships/image" Target="../media/image304.jpeg"/></Relationships>
</file>

<file path=ppt/slides/_rels/slide4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3.xml"/><Relationship Id="rId1" Type="http://schemas.openxmlformats.org/officeDocument/2006/relationships/slideLayout" Target="../slideLayouts/slideLayout2.xml"/><Relationship Id="rId5" Type="http://schemas.openxmlformats.org/officeDocument/2006/relationships/image" Target="../media/image305.jpeg"/><Relationship Id="rId4" Type="http://schemas.openxmlformats.org/officeDocument/2006/relationships/image" Target="../media/image304.jpeg"/></Relationships>
</file>

<file path=ppt/slides/_rels/slide4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4.xml"/><Relationship Id="rId1" Type="http://schemas.openxmlformats.org/officeDocument/2006/relationships/slideLayout" Target="../slideLayouts/slideLayout2.xml"/><Relationship Id="rId5" Type="http://schemas.openxmlformats.org/officeDocument/2006/relationships/image" Target="../media/image305.jpeg"/><Relationship Id="rId4" Type="http://schemas.openxmlformats.org/officeDocument/2006/relationships/image" Target="../media/image304.jpeg"/></Relationships>
</file>

<file path=ppt/slides/_rels/slide4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5.xml"/><Relationship Id="rId1" Type="http://schemas.openxmlformats.org/officeDocument/2006/relationships/slideLayout" Target="../slideLayouts/slideLayout2.xml"/><Relationship Id="rId5" Type="http://schemas.openxmlformats.org/officeDocument/2006/relationships/image" Target="../media/image305.jpeg"/><Relationship Id="rId4" Type="http://schemas.openxmlformats.org/officeDocument/2006/relationships/image" Target="../media/image304.jpeg"/></Relationships>
</file>

<file path=ppt/slides/_rels/slide4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6.xml"/><Relationship Id="rId1" Type="http://schemas.openxmlformats.org/officeDocument/2006/relationships/slideLayout" Target="../slideLayouts/slideLayout2.xml"/><Relationship Id="rId5" Type="http://schemas.openxmlformats.org/officeDocument/2006/relationships/image" Target="../media/image307.jpeg"/><Relationship Id="rId4" Type="http://schemas.openxmlformats.org/officeDocument/2006/relationships/image" Target="../media/image306.png"/></Relationships>
</file>

<file path=ppt/slides/_rels/slide44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417.xml"/><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4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450.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notesSlide" Target="../notesSlides/notesSlide419.xml"/><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420.xml"/><Relationship Id="rId1" Type="http://schemas.openxmlformats.org/officeDocument/2006/relationships/slideLayout" Target="../slideLayouts/slideLayout1.xml"/></Relationships>
</file>

<file path=ppt/slides/_rels/slide45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421.xml"/><Relationship Id="rId1" Type="http://schemas.openxmlformats.org/officeDocument/2006/relationships/slideLayout" Target="../slideLayouts/slideLayout1.xml"/></Relationships>
</file>

<file path=ppt/slides/_rels/slide453.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422.xml"/><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423.xml"/><Relationship Id="rId1" Type="http://schemas.openxmlformats.org/officeDocument/2006/relationships/slideLayout" Target="../slideLayouts/slideLayout1.xml"/></Relationships>
</file>

<file path=ppt/slides/_rels/slide45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24.xml"/><Relationship Id="rId1" Type="http://schemas.openxmlformats.org/officeDocument/2006/relationships/slideLayout" Target="../slideLayouts/slideLayout1.xml"/></Relationships>
</file>

<file path=ppt/slides/_rels/slide45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425.xml"/><Relationship Id="rId1" Type="http://schemas.openxmlformats.org/officeDocument/2006/relationships/slideLayout" Target="../slideLayouts/slideLayout1.xml"/></Relationships>
</file>

<file path=ppt/slides/_rels/slide45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26.xml"/><Relationship Id="rId1" Type="http://schemas.openxmlformats.org/officeDocument/2006/relationships/slideLayout" Target="../slideLayouts/slideLayout1.xml"/></Relationships>
</file>

<file path=ppt/slides/_rels/slide45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427.xml"/><Relationship Id="rId1" Type="http://schemas.openxmlformats.org/officeDocument/2006/relationships/slideLayout" Target="../slideLayouts/slideLayout1.xml"/></Relationships>
</file>

<file path=ppt/slides/_rels/slide45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428.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6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429.xml"/><Relationship Id="rId1" Type="http://schemas.openxmlformats.org/officeDocument/2006/relationships/slideLayout" Target="../slideLayouts/slideLayout2.xml"/><Relationship Id="rId4" Type="http://schemas.openxmlformats.org/officeDocument/2006/relationships/image" Target="../media/image321.png"/></Relationships>
</file>

<file path=ppt/slides/_rels/slide4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0.xml"/><Relationship Id="rId1" Type="http://schemas.openxmlformats.org/officeDocument/2006/relationships/slideLayout" Target="../slideLayouts/slideLayout2.xml"/><Relationship Id="rId5" Type="http://schemas.openxmlformats.org/officeDocument/2006/relationships/image" Target="../media/image138.gif"/><Relationship Id="rId4" Type="http://schemas.openxmlformats.org/officeDocument/2006/relationships/image" Target="../media/image137.png"/></Relationships>
</file>

<file path=ppt/slides/_rels/slide4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22.png"/></Relationships>
</file>

<file path=ppt/slides/_rels/slide4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1.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gif"/></Relationships>
</file>

<file path=ppt/slides/_rels/slide4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2.xml"/><Relationship Id="rId1" Type="http://schemas.openxmlformats.org/officeDocument/2006/relationships/slideLayout" Target="../slideLayouts/slideLayout1.xml"/><Relationship Id="rId5" Type="http://schemas.openxmlformats.org/officeDocument/2006/relationships/image" Target="../media/image324.png"/><Relationship Id="rId4" Type="http://schemas.openxmlformats.org/officeDocument/2006/relationships/image" Target="../media/image323.png"/></Relationships>
</file>

<file path=ppt/slides/_rels/slide4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3.xml"/><Relationship Id="rId1" Type="http://schemas.openxmlformats.org/officeDocument/2006/relationships/slideLayout" Target="../slideLayouts/slideLayout1.xml"/><Relationship Id="rId5" Type="http://schemas.openxmlformats.org/officeDocument/2006/relationships/image" Target="../media/image325.png"/><Relationship Id="rId4" Type="http://schemas.openxmlformats.org/officeDocument/2006/relationships/image" Target="../media/image323.png"/></Relationships>
</file>

<file path=ppt/slides/_rels/slide4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4.xml"/><Relationship Id="rId1" Type="http://schemas.openxmlformats.org/officeDocument/2006/relationships/slideLayout" Target="../slideLayouts/slideLayout1.xml"/><Relationship Id="rId5" Type="http://schemas.openxmlformats.org/officeDocument/2006/relationships/image" Target="../media/image325.png"/><Relationship Id="rId4" Type="http://schemas.openxmlformats.org/officeDocument/2006/relationships/image" Target="../media/image323.png"/></Relationships>
</file>

<file path=ppt/slides/_rels/slide4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5.xml"/><Relationship Id="rId1" Type="http://schemas.openxmlformats.org/officeDocument/2006/relationships/slideLayout" Target="../slideLayouts/slideLayout1.xml"/><Relationship Id="rId5" Type="http://schemas.openxmlformats.org/officeDocument/2006/relationships/image" Target="../media/image326.gif"/><Relationship Id="rId4" Type="http://schemas.openxmlformats.org/officeDocument/2006/relationships/image" Target="../media/image323.png"/></Relationships>
</file>

<file path=ppt/slides/_rels/slide46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4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png"/><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3" cstate="print"/>
          <a:srcRect/>
          <a:stretch>
            <a:fillRect/>
          </a:stretch>
        </p:blipFill>
        <p:spPr bwMode="auto">
          <a:xfrm>
            <a:off x="6019800" y="4475018"/>
            <a:ext cx="2599083" cy="1811482"/>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228600" y="3932722"/>
            <a:ext cx="2209800" cy="2706204"/>
          </a:xfrm>
          <a:prstGeom prst="rect">
            <a:avLst/>
          </a:prstGeom>
          <a:noFill/>
          <a:ln w="9525">
            <a:noFill/>
            <a:miter lim="800000"/>
            <a:headEnd/>
            <a:tailEnd/>
          </a:ln>
        </p:spPr>
      </p:pic>
      <p:sp>
        <p:nvSpPr>
          <p:cNvPr id="2" name="Title 1"/>
          <p:cNvSpPr>
            <a:spLocks noGrp="1"/>
          </p:cNvSpPr>
          <p:nvPr>
            <p:ph type="ctrTitle"/>
          </p:nvPr>
        </p:nvSpPr>
        <p:spPr>
          <a:xfrm>
            <a:off x="609600" y="152400"/>
            <a:ext cx="7772400" cy="1470025"/>
          </a:xfrm>
        </p:spPr>
        <p:txBody>
          <a:bodyPr>
            <a:normAutofit/>
          </a:bodyPr>
          <a:lstStyle/>
          <a:p>
            <a:r>
              <a:rPr lang="en-US" sz="6600">
                <a:latin typeface="Kristen ITC" panose="03050502040202030202" pitchFamily="66" charset="0"/>
              </a:rPr>
              <a:t>Module 4</a:t>
            </a:r>
          </a:p>
        </p:txBody>
      </p:sp>
      <p:sp>
        <p:nvSpPr>
          <p:cNvPr id="3" name="Subtitle 2"/>
          <p:cNvSpPr>
            <a:spLocks noGrp="1"/>
          </p:cNvSpPr>
          <p:nvPr>
            <p:ph type="subTitle" idx="1"/>
          </p:nvPr>
        </p:nvSpPr>
        <p:spPr>
          <a:xfrm>
            <a:off x="304800" y="1905000"/>
            <a:ext cx="8534400" cy="1752600"/>
          </a:xfrm>
          <a:ln>
            <a:noFill/>
          </a:ln>
        </p:spPr>
        <p:txBody>
          <a:bodyPr>
            <a:noAutofit/>
          </a:bodyPr>
          <a:lstStyle/>
          <a:p>
            <a:r>
              <a:rPr lang="en-US" sz="4000">
                <a:solidFill>
                  <a:srgbClr val="0033CC"/>
                </a:solidFill>
                <a:latin typeface="Kristen ITC" panose="03050502040202030202" pitchFamily="66" charset="0"/>
              </a:rPr>
              <a:t>Number Pairs, Addition and</a:t>
            </a:r>
          </a:p>
          <a:p>
            <a:r>
              <a:rPr lang="en-US" sz="4000">
                <a:solidFill>
                  <a:srgbClr val="0033CC"/>
                </a:solidFill>
                <a:latin typeface="Kristen ITC" panose="03050502040202030202" pitchFamily="66" charset="0"/>
              </a:rPr>
              <a:t>Subtraction to 10</a:t>
            </a:r>
          </a:p>
          <a:p>
            <a:r>
              <a:rPr lang="en-US" sz="2400">
                <a:solidFill>
                  <a:srgbClr val="0033CC"/>
                </a:solidFill>
                <a:latin typeface="Kristen ITC" panose="03050502040202030202" pitchFamily="66" charset="0"/>
              </a:rPr>
              <a:t>(Lessons 25-41)</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4" name="Picture 13"/>
          <p:cNvPicPr>
            <a:picLocks noChangeAspect="1"/>
          </p:cNvPicPr>
          <p:nvPr/>
        </p:nvPicPr>
        <p:blipFill>
          <a:blip r:embed="rId6"/>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947330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77624" y="2508684"/>
            <a:ext cx="4855964" cy="151232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33605303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552123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64372" y="2472512"/>
            <a:ext cx="4869216" cy="1461973"/>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830150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1433942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64372" y="2472512"/>
            <a:ext cx="4869216" cy="1461973"/>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21090379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088996" y="2492436"/>
            <a:ext cx="4966007" cy="1475408"/>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2376272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64372" y="2472512"/>
            <a:ext cx="4869216" cy="1461973"/>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6293053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780532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64372" y="2472512"/>
            <a:ext cx="4869216" cy="1461973"/>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23328158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088996" y="2492436"/>
            <a:ext cx="4966007" cy="1475408"/>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625046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117103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088996" y="2469612"/>
            <a:ext cx="4966007" cy="154498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8400896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088996" y="2492436"/>
            <a:ext cx="4966007" cy="1475408"/>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947510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088996" y="2469612"/>
            <a:ext cx="4966007" cy="154498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33733653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088996" y="2437172"/>
            <a:ext cx="4966007" cy="1527077"/>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6010045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088996" y="2396090"/>
            <a:ext cx="4966007" cy="156497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36406516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088996" y="2437172"/>
            <a:ext cx="4966007" cy="1527077"/>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31474902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088996" y="2469612"/>
            <a:ext cx="4966007" cy="154498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22651801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088996" y="2437172"/>
            <a:ext cx="4966007" cy="1527077"/>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41184670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088996" y="2396090"/>
            <a:ext cx="4966007" cy="156497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29888227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790093" y="1055161"/>
            <a:ext cx="7563816" cy="923330"/>
          </a:xfrm>
          <a:prstGeom prst="rect">
            <a:avLst/>
          </a:prstGeom>
          <a:noFill/>
        </p:spPr>
        <p:txBody>
          <a:bodyPr wrap="square" rtlCol="0">
            <a:spAutoFit/>
          </a:bodyPr>
          <a:lstStyle/>
          <a:p>
            <a:pPr algn="ctr"/>
            <a:r>
              <a:rPr lang="en-US" b="1">
                <a:solidFill>
                  <a:srgbClr val="259693"/>
                </a:solidFill>
              </a:rPr>
              <a:t>Think of a number that is less than 2.  Write it on your personal white board, and show me.  Write this </a:t>
            </a:r>
            <a:r>
              <a:rPr lang="en-US" b="1" u="sng">
                <a:solidFill>
                  <a:srgbClr val="259693"/>
                </a:solidFill>
              </a:rPr>
              <a:t>subtraction sentence</a:t>
            </a:r>
            <a:r>
              <a:rPr lang="en-US" b="1">
                <a:solidFill>
                  <a:srgbClr val="259693"/>
                </a:solidFill>
              </a:rPr>
              <a:t> on your board:  2 minus 1.  Write the answer and show me.  Say the subtraction sentence.</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2</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1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4" name="Picture 13"/>
          <p:cNvPicPr>
            <a:picLocks noChangeAspect="1"/>
          </p:cNvPicPr>
          <p:nvPr/>
        </p:nvPicPr>
        <p:blipFill>
          <a:blip r:embed="rId6"/>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2287242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3.  Write it on your personal white board, and show me.  Write this </a:t>
            </a:r>
            <a:r>
              <a:rPr lang="en-US" b="1" u="sng">
                <a:solidFill>
                  <a:srgbClr val="259693"/>
                </a:solidFill>
              </a:rPr>
              <a:t>subtraction sentence</a:t>
            </a:r>
            <a:r>
              <a:rPr lang="en-US" b="1">
                <a:solidFill>
                  <a:srgbClr val="259693"/>
                </a:solidFill>
              </a:rPr>
              <a:t> on your board:  3 minus 1.  Write the answer and show me.  Say the subtraction sentence.  (Repeat with 3 minus 2.)</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3</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4.  Write it on your personal white board, and show me.  Write this </a:t>
            </a:r>
            <a:r>
              <a:rPr lang="en-US" b="1" u="sng">
                <a:solidFill>
                  <a:srgbClr val="259693"/>
                </a:solidFill>
              </a:rPr>
              <a:t>subtraction sentence</a:t>
            </a:r>
            <a:r>
              <a:rPr lang="en-US" b="1">
                <a:solidFill>
                  <a:srgbClr val="259693"/>
                </a:solidFill>
              </a:rPr>
              <a:t> on your board:  4 minus 1.  Write the answer and show me.  Say the subtraction sentence.  (Repeat with 4 minus 2, 3.)</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4</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1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5.  Write it on your personal white board, and show me.  Write this </a:t>
            </a:r>
            <a:r>
              <a:rPr lang="en-US" b="1" u="sng">
                <a:solidFill>
                  <a:srgbClr val="259693"/>
                </a:solidFill>
              </a:rPr>
              <a:t>subtraction sentence</a:t>
            </a:r>
            <a:r>
              <a:rPr lang="en-US" b="1">
                <a:solidFill>
                  <a:srgbClr val="259693"/>
                </a:solidFill>
              </a:rPr>
              <a:t> on your board:  5 minus 1.  Write the answer and show me.  Say the subtraction sentence.  (Repeat with 5 minus 2, 3, 4.)</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5</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4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63428" y="539055"/>
            <a:ext cx="7467598" cy="523220"/>
          </a:xfrm>
          <a:prstGeom prst="rect">
            <a:avLst/>
          </a:prstGeom>
          <a:noFill/>
        </p:spPr>
        <p:txBody>
          <a:bodyPr wrap="square" rtlCol="0">
            <a:spAutoFit/>
          </a:bodyPr>
          <a:lstStyle/>
          <a:p>
            <a:pPr algn="ctr"/>
            <a:r>
              <a:rPr lang="en-US" sz="2800" b="1"/>
              <a:t>Take Apart the Array</a:t>
            </a:r>
            <a:endParaRPr lang="en-US" sz="8000" b="1"/>
          </a:p>
        </p:txBody>
      </p:sp>
      <p:sp>
        <p:nvSpPr>
          <p:cNvPr id="25" name="TextBox 24"/>
          <p:cNvSpPr txBox="1"/>
          <p:nvPr/>
        </p:nvSpPr>
        <p:spPr>
          <a:xfrm>
            <a:off x="612775" y="1062275"/>
            <a:ext cx="7901691" cy="830997"/>
          </a:xfrm>
          <a:prstGeom prst="rect">
            <a:avLst/>
          </a:prstGeom>
          <a:noFill/>
        </p:spPr>
        <p:txBody>
          <a:bodyPr wrap="square" rtlCol="0">
            <a:spAutoFit/>
          </a:bodyPr>
          <a:lstStyle/>
          <a:p>
            <a:pPr algn="ctr"/>
            <a:r>
              <a:rPr lang="en-US" sz="1600" b="1">
                <a:solidFill>
                  <a:srgbClr val="0000FF"/>
                </a:solidFill>
              </a:rPr>
              <a:t>Let’s count the dots.  Ready?  Our job is to take apart…?  We can break apart the 10 dots by drawing a straight line like this (click).  How many dots are in the top part?  The other part? (Complete the number bond.)  We can read it like this:  10 is 2 and 8.  Echo me, please.</a:t>
            </a:r>
          </a:p>
        </p:txBody>
      </p:sp>
      <p:pic>
        <p:nvPicPr>
          <p:cNvPr id="12" name="Picture 11"/>
          <p:cNvPicPr>
            <a:picLocks noChangeAspect="1"/>
          </p:cNvPicPr>
          <p:nvPr/>
        </p:nvPicPr>
        <p:blipFill>
          <a:blip r:embed="rId4"/>
          <a:stretch>
            <a:fillRect/>
          </a:stretch>
        </p:blipFill>
        <p:spPr>
          <a:xfrm flipH="1">
            <a:off x="7239000" y="4662370"/>
            <a:ext cx="1524000" cy="1877661"/>
          </a:xfrm>
          <a:prstGeom prst="rect">
            <a:avLst/>
          </a:prstGeom>
        </p:spPr>
      </p:pic>
      <p:pic>
        <p:nvPicPr>
          <p:cNvPr id="4" name="Picture 3"/>
          <p:cNvPicPr>
            <a:picLocks noChangeAspect="1"/>
          </p:cNvPicPr>
          <p:nvPr/>
        </p:nvPicPr>
        <p:blipFill>
          <a:blip r:embed="rId5"/>
          <a:stretch>
            <a:fillRect/>
          </a:stretch>
        </p:blipFill>
        <p:spPr>
          <a:xfrm rot="16200000">
            <a:off x="1425753" y="3316653"/>
            <a:ext cx="3766055" cy="1652587"/>
          </a:xfrm>
          <a:prstGeom prst="rect">
            <a:avLst/>
          </a:prstGeom>
        </p:spPr>
      </p:pic>
      <p:cxnSp>
        <p:nvCxnSpPr>
          <p:cNvPr id="9" name="Straight Connector 8"/>
          <p:cNvCxnSpPr/>
          <p:nvPr/>
        </p:nvCxnSpPr>
        <p:spPr>
          <a:xfrm>
            <a:off x="2571986" y="3048000"/>
            <a:ext cx="156308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4800597" y="2743200"/>
            <a:ext cx="2057400" cy="2314575"/>
          </a:xfrm>
          <a:prstGeom prst="rect">
            <a:avLst/>
          </a:prstGeom>
        </p:spPr>
      </p:pic>
    </p:spTree>
    <p:extLst>
      <p:ext uri="{BB962C8B-B14F-4D97-AF65-F5344CB8AC3E}">
        <p14:creationId xmlns:p14="http://schemas.microsoft.com/office/powerpoint/2010/main" val="234546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63428" y="500899"/>
            <a:ext cx="7467598" cy="523220"/>
          </a:xfrm>
          <a:prstGeom prst="rect">
            <a:avLst/>
          </a:prstGeom>
          <a:noFill/>
        </p:spPr>
        <p:txBody>
          <a:bodyPr wrap="square" rtlCol="0">
            <a:spAutoFit/>
          </a:bodyPr>
          <a:lstStyle/>
          <a:p>
            <a:pPr algn="ctr"/>
            <a:r>
              <a:rPr lang="en-US" sz="2800" b="1"/>
              <a:t>Take Apart the Array</a:t>
            </a:r>
            <a:endParaRPr lang="en-US" sz="8000" b="1"/>
          </a:p>
        </p:txBody>
      </p:sp>
      <p:sp>
        <p:nvSpPr>
          <p:cNvPr id="25" name="TextBox 24"/>
          <p:cNvSpPr txBox="1"/>
          <p:nvPr/>
        </p:nvSpPr>
        <p:spPr>
          <a:xfrm>
            <a:off x="612775" y="1024119"/>
            <a:ext cx="7901691" cy="830997"/>
          </a:xfrm>
          <a:prstGeom prst="rect">
            <a:avLst/>
          </a:prstGeom>
          <a:noFill/>
        </p:spPr>
        <p:txBody>
          <a:bodyPr wrap="square" rtlCol="0">
            <a:spAutoFit/>
          </a:bodyPr>
          <a:lstStyle/>
          <a:p>
            <a:pPr algn="ctr"/>
            <a:r>
              <a:rPr lang="en-US" sz="1600" b="1">
                <a:solidFill>
                  <a:srgbClr val="0000FF"/>
                </a:solidFill>
              </a:rPr>
              <a:t>We can also take apart the 10 dots with a line that looks like an L (click)  How many dots are in the smaller part?  The other part?  (Complete the number bond.)  We can read it like this:   10 is 3 and 7.  Echo me, please. </a:t>
            </a:r>
          </a:p>
        </p:txBody>
      </p:sp>
      <p:pic>
        <p:nvPicPr>
          <p:cNvPr id="12" name="Picture 11"/>
          <p:cNvPicPr>
            <a:picLocks noChangeAspect="1"/>
          </p:cNvPicPr>
          <p:nvPr/>
        </p:nvPicPr>
        <p:blipFill>
          <a:blip r:embed="rId4"/>
          <a:stretch>
            <a:fillRect/>
          </a:stretch>
        </p:blipFill>
        <p:spPr>
          <a:xfrm flipH="1">
            <a:off x="7239000" y="4662370"/>
            <a:ext cx="1524000" cy="1877661"/>
          </a:xfrm>
          <a:prstGeom prst="rect">
            <a:avLst/>
          </a:prstGeom>
        </p:spPr>
      </p:pic>
      <p:pic>
        <p:nvPicPr>
          <p:cNvPr id="4" name="Picture 3"/>
          <p:cNvPicPr>
            <a:picLocks noChangeAspect="1"/>
          </p:cNvPicPr>
          <p:nvPr/>
        </p:nvPicPr>
        <p:blipFill>
          <a:blip r:embed="rId5"/>
          <a:stretch>
            <a:fillRect/>
          </a:stretch>
        </p:blipFill>
        <p:spPr>
          <a:xfrm rot="16200000">
            <a:off x="1425753" y="3316653"/>
            <a:ext cx="3766055" cy="1652587"/>
          </a:xfrm>
          <a:prstGeom prst="rect">
            <a:avLst/>
          </a:prstGeom>
        </p:spPr>
      </p:pic>
      <p:cxnSp>
        <p:nvCxnSpPr>
          <p:cNvPr id="9" name="Straight Connector 8"/>
          <p:cNvCxnSpPr/>
          <p:nvPr/>
        </p:nvCxnSpPr>
        <p:spPr>
          <a:xfrm>
            <a:off x="3276600" y="2362200"/>
            <a:ext cx="0" cy="23001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4800597" y="2743200"/>
            <a:ext cx="2057400" cy="2314575"/>
          </a:xfrm>
          <a:prstGeom prst="rect">
            <a:avLst/>
          </a:prstGeom>
        </p:spPr>
      </p:pic>
      <p:cxnSp>
        <p:nvCxnSpPr>
          <p:cNvPr id="23" name="Straight Connector 22"/>
          <p:cNvCxnSpPr/>
          <p:nvPr/>
        </p:nvCxnSpPr>
        <p:spPr>
          <a:xfrm>
            <a:off x="3220675" y="4662370"/>
            <a:ext cx="914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87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22" name="TextBox 21"/>
          <p:cNvSpPr txBox="1"/>
          <p:nvPr/>
        </p:nvSpPr>
        <p:spPr>
          <a:xfrm>
            <a:off x="863428" y="500899"/>
            <a:ext cx="7467598" cy="523220"/>
          </a:xfrm>
          <a:prstGeom prst="rect">
            <a:avLst/>
          </a:prstGeom>
          <a:noFill/>
        </p:spPr>
        <p:txBody>
          <a:bodyPr wrap="square" rtlCol="0">
            <a:spAutoFit/>
          </a:bodyPr>
          <a:lstStyle/>
          <a:p>
            <a:pPr algn="ctr"/>
            <a:r>
              <a:rPr lang="en-US" sz="2800" b="1"/>
              <a:t>Take Apart the Array</a:t>
            </a:r>
            <a:endParaRPr lang="en-US" sz="8000" b="1"/>
          </a:p>
        </p:txBody>
      </p:sp>
      <p:pic>
        <p:nvPicPr>
          <p:cNvPr id="12" name="Picture 11"/>
          <p:cNvPicPr>
            <a:picLocks noChangeAspect="1"/>
          </p:cNvPicPr>
          <p:nvPr/>
        </p:nvPicPr>
        <p:blipFill>
          <a:blip r:embed="rId4"/>
          <a:stretch>
            <a:fillRect/>
          </a:stretch>
        </p:blipFill>
        <p:spPr>
          <a:xfrm flipH="1">
            <a:off x="7239000" y="4662370"/>
            <a:ext cx="1524000" cy="1877661"/>
          </a:xfrm>
          <a:prstGeom prst="rect">
            <a:avLst/>
          </a:prstGeom>
        </p:spPr>
      </p:pic>
      <p:pic>
        <p:nvPicPr>
          <p:cNvPr id="4" name="Picture 3"/>
          <p:cNvPicPr>
            <a:picLocks noChangeAspect="1"/>
          </p:cNvPicPr>
          <p:nvPr/>
        </p:nvPicPr>
        <p:blipFill>
          <a:blip r:embed="rId5"/>
          <a:stretch>
            <a:fillRect/>
          </a:stretch>
        </p:blipFill>
        <p:spPr>
          <a:xfrm rot="16200000">
            <a:off x="1425753" y="3316653"/>
            <a:ext cx="3766055" cy="1652587"/>
          </a:xfrm>
          <a:prstGeom prst="rect">
            <a:avLst/>
          </a:prstGeom>
        </p:spPr>
      </p:pic>
      <p:pic>
        <p:nvPicPr>
          <p:cNvPr id="15" name="Picture 14"/>
          <p:cNvPicPr>
            <a:picLocks noChangeAspect="1"/>
          </p:cNvPicPr>
          <p:nvPr/>
        </p:nvPicPr>
        <p:blipFill>
          <a:blip r:embed="rId6"/>
          <a:stretch>
            <a:fillRect/>
          </a:stretch>
        </p:blipFill>
        <p:spPr>
          <a:xfrm>
            <a:off x="4800597" y="2743200"/>
            <a:ext cx="2057400" cy="2314575"/>
          </a:xfrm>
          <a:prstGeom prst="rect">
            <a:avLst/>
          </a:prstGeom>
        </p:spPr>
      </p:pic>
      <p:sp>
        <p:nvSpPr>
          <p:cNvPr id="16" name="TextBox 15"/>
          <p:cNvSpPr txBox="1"/>
          <p:nvPr/>
        </p:nvSpPr>
        <p:spPr>
          <a:xfrm>
            <a:off x="576332" y="1024119"/>
            <a:ext cx="7901691" cy="707886"/>
          </a:xfrm>
          <a:prstGeom prst="rect">
            <a:avLst/>
          </a:prstGeom>
          <a:noFill/>
        </p:spPr>
        <p:txBody>
          <a:bodyPr wrap="square" rtlCol="0">
            <a:spAutoFit/>
          </a:bodyPr>
          <a:lstStyle/>
          <a:p>
            <a:pPr algn="ctr"/>
            <a:r>
              <a:rPr lang="en-US" sz="2000" b="1">
                <a:solidFill>
                  <a:srgbClr val="0000FF"/>
                </a:solidFill>
              </a:rPr>
              <a:t>Now, it’s your turn to find some ways to take apart 10!  </a:t>
            </a:r>
          </a:p>
          <a:p>
            <a:pPr algn="ctr"/>
            <a:r>
              <a:rPr lang="en-US" sz="2000" b="1">
                <a:solidFill>
                  <a:srgbClr val="0000FF"/>
                </a:solidFill>
              </a:rPr>
              <a:t>Be ready to share!</a:t>
            </a:r>
          </a:p>
        </p:txBody>
      </p:sp>
    </p:spTree>
    <p:extLst>
      <p:ext uri="{BB962C8B-B14F-4D97-AF65-F5344CB8AC3E}">
        <p14:creationId xmlns:p14="http://schemas.microsoft.com/office/powerpoint/2010/main" val="24171833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27</a:t>
            </a:r>
          </a:p>
        </p:txBody>
      </p:sp>
      <p:sp>
        <p:nvSpPr>
          <p:cNvPr id="39" name="TextBox 38"/>
          <p:cNvSpPr txBox="1"/>
          <p:nvPr/>
        </p:nvSpPr>
        <p:spPr>
          <a:xfrm>
            <a:off x="685800" y="990600"/>
            <a:ext cx="7696200" cy="2800767"/>
          </a:xfrm>
          <a:prstGeom prst="rect">
            <a:avLst/>
          </a:prstGeom>
          <a:noFill/>
        </p:spPr>
        <p:txBody>
          <a:bodyPr wrap="square" rtlCol="0">
            <a:spAutoFit/>
          </a:bodyPr>
          <a:lstStyle/>
          <a:p>
            <a:pPr algn="ctr"/>
            <a:r>
              <a:rPr lang="en-US" sz="2200" b="1"/>
              <a:t>You are having a birthday party!  You need 10 party hats for your friends.  Draw 10 simple hats.  Color some hats red and some hats blue.  Make a number bond about your picture.</a:t>
            </a:r>
          </a:p>
          <a:p>
            <a:pPr algn="ctr"/>
            <a:endParaRPr lang="en-US" sz="2200" b="1"/>
          </a:p>
          <a:p>
            <a:pPr algn="ctr"/>
            <a:r>
              <a:rPr lang="en-US" sz="2200" b="1"/>
              <a:t>Turn and talk to your partner.  Do your pictures look the same?  Explain to your partner how you decided which way to color your hats.  Talk about how your number bonds are the same      or different.</a:t>
            </a:r>
          </a:p>
        </p:txBody>
      </p:sp>
      <p:pic>
        <p:nvPicPr>
          <p:cNvPr id="491522" name="Picture 2" descr="http://content.mycutegraphics.com/graphics/party/party-boy.png"/>
          <p:cNvPicPr>
            <a:picLocks noChangeAspect="1" noChangeArrowheads="1"/>
          </p:cNvPicPr>
          <p:nvPr/>
        </p:nvPicPr>
        <p:blipFill>
          <a:blip r:embed="rId3" cstate="print"/>
          <a:srcRect/>
          <a:stretch>
            <a:fillRect/>
          </a:stretch>
        </p:blipFill>
        <p:spPr bwMode="auto">
          <a:xfrm>
            <a:off x="6400800" y="3810000"/>
            <a:ext cx="2438400" cy="2731009"/>
          </a:xfrm>
          <a:prstGeom prst="rect">
            <a:avLst/>
          </a:prstGeom>
          <a:noFill/>
        </p:spPr>
      </p:pic>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39" name="TextBox 38"/>
          <p:cNvSpPr txBox="1"/>
          <p:nvPr/>
        </p:nvSpPr>
        <p:spPr>
          <a:xfrm>
            <a:off x="914400" y="838200"/>
            <a:ext cx="7315200" cy="1107996"/>
          </a:xfrm>
          <a:prstGeom prst="rect">
            <a:avLst/>
          </a:prstGeom>
          <a:noFill/>
        </p:spPr>
        <p:txBody>
          <a:bodyPr wrap="square" rtlCol="0">
            <a:spAutoFit/>
          </a:bodyPr>
          <a:lstStyle/>
          <a:p>
            <a:pPr algn="ctr"/>
            <a:r>
              <a:rPr lang="en-US" sz="2200" b="1"/>
              <a:t>What if you had a birthday party and received 10 presents?</a:t>
            </a:r>
          </a:p>
          <a:p>
            <a:pPr algn="ctr"/>
            <a:r>
              <a:rPr lang="en-US" sz="2200" b="1"/>
              <a:t>I’m going to draw squares to represent your presents.  I want</a:t>
            </a:r>
          </a:p>
          <a:p>
            <a:pPr algn="ctr"/>
            <a:r>
              <a:rPr lang="en-US" sz="2200" b="1"/>
              <a:t>to color some red and some yellow.  Who has an idea?</a:t>
            </a:r>
          </a:p>
        </p:txBody>
      </p:sp>
      <p:pic>
        <p:nvPicPr>
          <p:cNvPr id="11" name="Picture 2" descr="http://content.mycutegraphics.com/graphics/birthday/birthday-girl.png"/>
          <p:cNvPicPr>
            <a:picLocks noChangeAspect="1" noChangeArrowheads="1"/>
          </p:cNvPicPr>
          <p:nvPr/>
        </p:nvPicPr>
        <p:blipFill>
          <a:blip r:embed="rId3" cstate="print"/>
          <a:srcRect/>
          <a:stretch>
            <a:fillRect/>
          </a:stretch>
        </p:blipFill>
        <p:spPr bwMode="auto">
          <a:xfrm flipH="1">
            <a:off x="304800" y="3733800"/>
            <a:ext cx="1828800" cy="2822222"/>
          </a:xfrm>
          <a:prstGeom prst="rect">
            <a:avLst/>
          </a:prstGeom>
          <a:noFill/>
        </p:spPr>
      </p:pic>
      <p:pic>
        <p:nvPicPr>
          <p:cNvPr id="16" name="Picture 4" descr="http://clipartsign.com/upload/2016/02/12/christmas-presents-clip-art-borders-happy-holidays.png"/>
          <p:cNvPicPr>
            <a:picLocks noChangeAspect="1" noChangeArrowheads="1"/>
          </p:cNvPicPr>
          <p:nvPr/>
        </p:nvPicPr>
        <p:blipFill>
          <a:blip r:embed="rId4" cstate="print"/>
          <a:srcRect/>
          <a:stretch>
            <a:fillRect/>
          </a:stretch>
        </p:blipFill>
        <p:spPr bwMode="auto">
          <a:xfrm flipH="1">
            <a:off x="1752600" y="5638800"/>
            <a:ext cx="762000" cy="892865"/>
          </a:xfrm>
          <a:prstGeom prst="rect">
            <a:avLst/>
          </a:prstGeom>
          <a:noFill/>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39" name="TextBox 38"/>
          <p:cNvSpPr txBox="1"/>
          <p:nvPr/>
        </p:nvSpPr>
        <p:spPr>
          <a:xfrm>
            <a:off x="914400" y="838200"/>
            <a:ext cx="7315200" cy="430887"/>
          </a:xfrm>
          <a:prstGeom prst="rect">
            <a:avLst/>
          </a:prstGeom>
          <a:noFill/>
        </p:spPr>
        <p:txBody>
          <a:bodyPr wrap="square" rtlCol="0">
            <a:spAutoFit/>
          </a:bodyPr>
          <a:lstStyle/>
          <a:p>
            <a:pPr algn="ctr"/>
            <a:r>
              <a:rPr lang="en-US" sz="2200" b="1"/>
              <a:t>Did anyone think about the picture in a different way?</a:t>
            </a:r>
          </a:p>
        </p:txBody>
      </p:sp>
      <p:sp>
        <p:nvSpPr>
          <p:cNvPr id="10" name="Rectangle 9"/>
          <p:cNvSpPr/>
          <p:nvPr/>
        </p:nvSpPr>
        <p:spPr>
          <a:xfrm>
            <a:off x="1524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6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8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10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572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34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58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200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38200" y="22098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9714" name="Picture 2" descr="http://content.mycutegraphics.com/graphics/birthday/birthday-girl.png"/>
          <p:cNvPicPr>
            <a:picLocks noChangeAspect="1" noChangeArrowheads="1"/>
          </p:cNvPicPr>
          <p:nvPr/>
        </p:nvPicPr>
        <p:blipFill>
          <a:blip r:embed="rId3" cstate="print"/>
          <a:srcRect/>
          <a:stretch>
            <a:fillRect/>
          </a:stretch>
        </p:blipFill>
        <p:spPr bwMode="auto">
          <a:xfrm>
            <a:off x="7010400" y="3733800"/>
            <a:ext cx="1828800" cy="2822222"/>
          </a:xfrm>
          <a:prstGeom prst="rect">
            <a:avLst/>
          </a:prstGeom>
          <a:noFill/>
        </p:spPr>
      </p:pic>
      <p:pic>
        <p:nvPicPr>
          <p:cNvPr id="499716" name="Picture 4" descr="http://clipartsign.com/upload/2016/02/12/christmas-presents-clip-art-borders-happy-holidays.png"/>
          <p:cNvPicPr>
            <a:picLocks noChangeAspect="1" noChangeArrowheads="1"/>
          </p:cNvPicPr>
          <p:nvPr/>
        </p:nvPicPr>
        <p:blipFill>
          <a:blip r:embed="rId4" cstate="print"/>
          <a:srcRect/>
          <a:stretch>
            <a:fillRect/>
          </a:stretch>
        </p:blipFill>
        <p:spPr bwMode="auto">
          <a:xfrm>
            <a:off x="6629400" y="5638800"/>
            <a:ext cx="762000" cy="892865"/>
          </a:xfrm>
          <a:prstGeom prst="rect">
            <a:avLst/>
          </a:prstGeom>
          <a:noFill/>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39" name="TextBox 38"/>
          <p:cNvSpPr txBox="1"/>
          <p:nvPr/>
        </p:nvSpPr>
        <p:spPr>
          <a:xfrm>
            <a:off x="762000" y="5486400"/>
            <a:ext cx="7696200" cy="769441"/>
          </a:xfrm>
          <a:prstGeom prst="rect">
            <a:avLst/>
          </a:prstGeom>
          <a:noFill/>
        </p:spPr>
        <p:txBody>
          <a:bodyPr wrap="square" rtlCol="0">
            <a:spAutoFit/>
          </a:bodyPr>
          <a:lstStyle/>
          <a:p>
            <a:pPr algn="ctr"/>
            <a:r>
              <a:rPr lang="en-US" sz="2200" b="1"/>
              <a:t>10 is a very special number.  What’s different about this number compared to the other ones we have looked at so far?</a:t>
            </a:r>
          </a:p>
        </p:txBody>
      </p:sp>
      <p:pic>
        <p:nvPicPr>
          <p:cNvPr id="501762" name="Picture 2" descr="http://images.clipartpanda.com/number-10-clipart-10_FUNKY_FONT.jpg"/>
          <p:cNvPicPr>
            <a:picLocks noChangeAspect="1" noChangeArrowheads="1"/>
          </p:cNvPicPr>
          <p:nvPr/>
        </p:nvPicPr>
        <p:blipFill>
          <a:blip r:embed="rId3" cstate="print"/>
          <a:srcRect/>
          <a:stretch>
            <a:fillRect/>
          </a:stretch>
        </p:blipFill>
        <p:spPr bwMode="auto">
          <a:xfrm>
            <a:off x="3200400" y="1905000"/>
            <a:ext cx="2895600" cy="1842655"/>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1108785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6" name="Picture 8" descr="http://g02.a.alicdn.com/kf/HTB1v0RiJXXXXXXPXpXXq6xXFXXXv/Terylene-Chenille-Stick-font-b-Pipe-b-font-font-b-Cleaner-b-font-Craft-DIY-Making.jpg"/>
          <p:cNvPicPr>
            <a:picLocks noChangeAspect="1" noChangeArrowheads="1"/>
          </p:cNvPicPr>
          <p:nvPr/>
        </p:nvPicPr>
        <p:blipFill>
          <a:blip r:embed="rId3" cstate="print"/>
          <a:srcRect/>
          <a:stretch>
            <a:fillRect/>
          </a:stretch>
        </p:blipFill>
        <p:spPr bwMode="auto">
          <a:xfrm>
            <a:off x="914400" y="228600"/>
            <a:ext cx="4343400" cy="43434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39" name="TextBox 38"/>
          <p:cNvSpPr txBox="1"/>
          <p:nvPr/>
        </p:nvSpPr>
        <p:spPr>
          <a:xfrm>
            <a:off x="762000" y="5486400"/>
            <a:ext cx="7696200" cy="769441"/>
          </a:xfrm>
          <a:prstGeom prst="rect">
            <a:avLst/>
          </a:prstGeom>
          <a:noFill/>
        </p:spPr>
        <p:txBody>
          <a:bodyPr wrap="square" rtlCol="0">
            <a:spAutoFit/>
          </a:bodyPr>
          <a:lstStyle/>
          <a:p>
            <a:pPr algn="ctr"/>
            <a:r>
              <a:rPr lang="en-US" sz="2200" b="1"/>
              <a:t>You have a pipe cleaner and some beads on your table.  </a:t>
            </a:r>
          </a:p>
          <a:p>
            <a:pPr algn="ctr"/>
            <a:r>
              <a:rPr lang="en-US" sz="2200" b="1"/>
              <a:t>Count the beads.</a:t>
            </a:r>
          </a:p>
        </p:txBody>
      </p:sp>
      <p:pic>
        <p:nvPicPr>
          <p:cNvPr id="503812" name="Picture 4" descr="http://www.craftsuppliesforless.com/images/red%20pony%20bead.jpg"/>
          <p:cNvPicPr>
            <a:picLocks noChangeAspect="1" noChangeArrowheads="1"/>
          </p:cNvPicPr>
          <p:nvPr/>
        </p:nvPicPr>
        <p:blipFill>
          <a:blip r:embed="rId4" cstate="print"/>
          <a:srcRect/>
          <a:stretch>
            <a:fillRect/>
          </a:stretch>
        </p:blipFill>
        <p:spPr bwMode="auto">
          <a:xfrm>
            <a:off x="5105400" y="2438400"/>
            <a:ext cx="1905000" cy="1905000"/>
          </a:xfrm>
          <a:prstGeom prst="rect">
            <a:avLst/>
          </a:prstGeom>
          <a:noFill/>
        </p:spPr>
      </p:pic>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0" y="5410200"/>
            <a:ext cx="7696200" cy="1107996"/>
          </a:xfrm>
          <a:prstGeom prst="rect">
            <a:avLst/>
          </a:prstGeom>
          <a:noFill/>
        </p:spPr>
        <p:txBody>
          <a:bodyPr wrap="square" rtlCol="0">
            <a:spAutoFit/>
          </a:bodyPr>
          <a:lstStyle/>
          <a:p>
            <a:pPr algn="ctr"/>
            <a:r>
              <a:rPr lang="en-US" sz="2200" b="1"/>
              <a:t>We’re going to make bracelets to celebrate this very special</a:t>
            </a:r>
          </a:p>
          <a:p>
            <a:pPr algn="ctr"/>
            <a:r>
              <a:rPr lang="en-US" sz="2200" b="1"/>
              <a:t>number!  Count your beads again while you string them on</a:t>
            </a:r>
          </a:p>
          <a:p>
            <a:pPr algn="ctr"/>
            <a:r>
              <a:rPr lang="en-US" sz="2200" b="1"/>
              <a:t>your pipe cleaner.  I’ll come around to help you finish it.</a:t>
            </a:r>
          </a:p>
        </p:txBody>
      </p:sp>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0-ppt_w/2"/>
                                          </p:val>
                                        </p:tav>
                                      </p:tavLst>
                                    </p:anim>
                                    <p:anim calcmode="lin" valueType="num">
                                      <p:cBhvr additive="base">
                                        <p:cTn id="7" dur="500"/>
                                        <p:tgtEl>
                                          <p:spTgt spid="39"/>
                                        </p:tgtEl>
                                        <p:attrNameLst>
                                          <p:attrName>ppt_y</p:attrName>
                                        </p:attrNameLst>
                                      </p:cBhvr>
                                      <p:tavLst>
                                        <p:tav tm="0">
                                          <p:val>
                                            <p:strVal val="ppt_y"/>
                                          </p:val>
                                        </p:tav>
                                        <p:tav tm="100000">
                                          <p:val>
                                            <p:strVal val="ppt_y"/>
                                          </p:val>
                                        </p:tav>
                                      </p:tavLst>
                                    </p:anim>
                                    <p:set>
                                      <p:cBhvr>
                                        <p:cTn id="8" dur="1" fill="hold">
                                          <p:stCondLst>
                                            <p:cond delay="499"/>
                                          </p:stCondLst>
                                        </p:cTn>
                                        <p:tgtEl>
                                          <p:spTgt spid="39"/>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1143000"/>
            <a:ext cx="7848600" cy="1107996"/>
          </a:xfrm>
          <a:prstGeom prst="rect">
            <a:avLst/>
          </a:prstGeom>
          <a:noFill/>
        </p:spPr>
        <p:txBody>
          <a:bodyPr wrap="square" rtlCol="0">
            <a:spAutoFit/>
          </a:bodyPr>
          <a:lstStyle/>
          <a:p>
            <a:pPr algn="ctr"/>
            <a:r>
              <a:rPr lang="en-US" sz="2200" b="1"/>
              <a:t>Let’s play with our beautiful bracelets!  What happens if we slide 1 bead to one side and all the other beads to the other side of the bracelet?  Show me!  Let’s make a number bond! </a:t>
            </a:r>
          </a:p>
        </p:txBody>
      </p:sp>
      <p:pic>
        <p:nvPicPr>
          <p:cNvPr id="504834" name="Picture 2"/>
          <p:cNvPicPr>
            <a:picLocks noChangeAspect="1" noChangeArrowheads="1"/>
          </p:cNvPicPr>
          <p:nvPr/>
        </p:nvPicPr>
        <p:blipFill>
          <a:blip r:embed="rId3" cstate="print"/>
          <a:srcRect/>
          <a:stretch>
            <a:fillRect/>
          </a:stretch>
        </p:blipFill>
        <p:spPr bwMode="auto">
          <a:xfrm>
            <a:off x="2743200" y="2667000"/>
            <a:ext cx="3389355" cy="2814638"/>
          </a:xfrm>
          <a:prstGeom prst="rect">
            <a:avLst/>
          </a:prstGeom>
          <a:noFill/>
          <a:ln w="9525">
            <a:noFill/>
            <a:miter lim="800000"/>
            <a:headEnd/>
            <a:tailEnd/>
          </a:ln>
        </p:spPr>
      </p:pic>
      <p:pic>
        <p:nvPicPr>
          <p:cNvPr id="504836" name="Picture 4" descr="http://www.clker.com/cliparts/Q/c/o/9/T/c/we-heart-math-md.png"/>
          <p:cNvPicPr>
            <a:picLocks noChangeAspect="1" noChangeArrowheads="1"/>
          </p:cNvPicPr>
          <p:nvPr/>
        </p:nvPicPr>
        <p:blipFill>
          <a:blip r:embed="rId4" cstate="print"/>
          <a:srcRect/>
          <a:stretch>
            <a:fillRect/>
          </a:stretch>
        </p:blipFill>
        <p:spPr bwMode="auto">
          <a:xfrm>
            <a:off x="304800" y="5257800"/>
            <a:ext cx="1524000" cy="1325881"/>
          </a:xfrm>
          <a:prstGeom prst="rect">
            <a:avLst/>
          </a:prstGeom>
          <a:noFill/>
        </p:spPr>
      </p:pic>
      <p:pic>
        <p:nvPicPr>
          <p:cNvPr id="18" name="Picture 4" descr="http://www.clker.com/cliparts/Q/c/o/9/T/c/we-heart-math-md.png"/>
          <p:cNvPicPr>
            <a:picLocks noChangeAspect="1" noChangeArrowheads="1"/>
          </p:cNvPicPr>
          <p:nvPr/>
        </p:nvPicPr>
        <p:blipFill>
          <a:blip r:embed="rId4" cstate="print"/>
          <a:srcRect/>
          <a:stretch>
            <a:fillRect/>
          </a:stretch>
        </p:blipFill>
        <p:spPr bwMode="auto">
          <a:xfrm>
            <a:off x="7315200" y="5257800"/>
            <a:ext cx="1524000" cy="1325881"/>
          </a:xfrm>
          <a:prstGeom prst="rect">
            <a:avLst/>
          </a:prstGeom>
          <a:noFill/>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1143000"/>
            <a:ext cx="7848600" cy="584775"/>
          </a:xfrm>
          <a:prstGeom prst="rect">
            <a:avLst/>
          </a:prstGeom>
          <a:noFill/>
        </p:spPr>
        <p:txBody>
          <a:bodyPr wrap="square" rtlCol="0">
            <a:spAutoFit/>
          </a:bodyPr>
          <a:lstStyle/>
          <a:p>
            <a:pPr algn="ctr"/>
            <a:r>
              <a:rPr lang="en-US" sz="3200" b="1">
                <a:solidFill>
                  <a:srgbClr val="FF0000"/>
                </a:solidFill>
              </a:rPr>
              <a:t>What if we slid over 1 more bead?</a:t>
            </a:r>
          </a:p>
        </p:txBody>
      </p:sp>
      <p:pic>
        <p:nvPicPr>
          <p:cNvPr id="504834" name="Picture 2"/>
          <p:cNvPicPr>
            <a:picLocks noChangeAspect="1" noChangeArrowheads="1"/>
          </p:cNvPicPr>
          <p:nvPr/>
        </p:nvPicPr>
        <p:blipFill>
          <a:blip r:embed="rId3" cstate="print"/>
          <a:srcRect/>
          <a:stretch>
            <a:fillRect/>
          </a:stretch>
        </p:blipFill>
        <p:spPr bwMode="auto">
          <a:xfrm>
            <a:off x="2743200" y="2057400"/>
            <a:ext cx="3389355" cy="2814638"/>
          </a:xfrm>
          <a:prstGeom prst="rect">
            <a:avLst/>
          </a:prstGeom>
          <a:noFill/>
          <a:ln w="9525">
            <a:noFill/>
            <a:miter lim="800000"/>
            <a:headEnd/>
            <a:tailEnd/>
          </a:ln>
        </p:spPr>
      </p:pic>
      <p:pic>
        <p:nvPicPr>
          <p:cNvPr id="533506" name="Picture 2" descr="http://4.bp.blogspot.com/-pQJHAWCOf6g/UXlCrUZnTQI/AAAAAAAAINs/0fH-KlGceQo/s1600/wise_owl_teacher_c01170_20508.gif"/>
          <p:cNvPicPr>
            <a:picLocks noChangeAspect="1" noChangeArrowheads="1"/>
          </p:cNvPicPr>
          <p:nvPr/>
        </p:nvPicPr>
        <p:blipFill>
          <a:blip r:embed="rId4" cstate="print"/>
          <a:srcRect/>
          <a:stretch>
            <a:fillRect/>
          </a:stretch>
        </p:blipFill>
        <p:spPr bwMode="auto">
          <a:xfrm>
            <a:off x="6477000" y="4267200"/>
            <a:ext cx="2135505" cy="2247900"/>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1143000"/>
            <a:ext cx="7924800" cy="584775"/>
          </a:xfrm>
          <a:prstGeom prst="rect">
            <a:avLst/>
          </a:prstGeom>
          <a:noFill/>
        </p:spPr>
        <p:txBody>
          <a:bodyPr wrap="square" rtlCol="0">
            <a:spAutoFit/>
          </a:bodyPr>
          <a:lstStyle/>
          <a:p>
            <a:pPr algn="ctr"/>
            <a:r>
              <a:rPr lang="en-US" sz="3200" b="1">
                <a:solidFill>
                  <a:srgbClr val="FF0000"/>
                </a:solidFill>
              </a:rPr>
              <a:t>Slide over another!</a:t>
            </a:r>
          </a:p>
        </p:txBody>
      </p:sp>
      <p:pic>
        <p:nvPicPr>
          <p:cNvPr id="504834" name="Picture 2"/>
          <p:cNvPicPr>
            <a:picLocks noChangeAspect="1" noChangeArrowheads="1"/>
          </p:cNvPicPr>
          <p:nvPr/>
        </p:nvPicPr>
        <p:blipFill>
          <a:blip r:embed="rId3" cstate="print"/>
          <a:srcRect/>
          <a:stretch>
            <a:fillRect/>
          </a:stretch>
        </p:blipFill>
        <p:spPr bwMode="auto">
          <a:xfrm>
            <a:off x="2819400" y="2286000"/>
            <a:ext cx="3389355" cy="2814638"/>
          </a:xfrm>
          <a:prstGeom prst="rect">
            <a:avLst/>
          </a:prstGeom>
          <a:noFill/>
          <a:ln w="9525">
            <a:noFill/>
            <a:miter lim="800000"/>
            <a:headEnd/>
            <a:tailEnd/>
          </a:ln>
        </p:spPr>
      </p:pic>
      <p:pic>
        <p:nvPicPr>
          <p:cNvPr id="531459" name="Picture 3" descr="http://content.mycutegraphics.com/graphics/math/girl-reading-math-book.png"/>
          <p:cNvPicPr>
            <a:picLocks noChangeAspect="1" noChangeArrowheads="1"/>
          </p:cNvPicPr>
          <p:nvPr/>
        </p:nvPicPr>
        <p:blipFill>
          <a:blip r:embed="rId4" cstate="print"/>
          <a:srcRect/>
          <a:stretch>
            <a:fillRect/>
          </a:stretch>
        </p:blipFill>
        <p:spPr bwMode="auto">
          <a:xfrm>
            <a:off x="228600" y="4038600"/>
            <a:ext cx="1981200" cy="2477705"/>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1143000"/>
            <a:ext cx="7848600" cy="584775"/>
          </a:xfrm>
          <a:prstGeom prst="rect">
            <a:avLst/>
          </a:prstGeom>
          <a:noFill/>
        </p:spPr>
        <p:txBody>
          <a:bodyPr wrap="square" rtlCol="0">
            <a:spAutoFit/>
          </a:bodyPr>
          <a:lstStyle/>
          <a:p>
            <a:pPr algn="ctr"/>
            <a:r>
              <a:rPr lang="en-US" sz="3200" b="1">
                <a:solidFill>
                  <a:srgbClr val="FF0000"/>
                </a:solidFill>
              </a:rPr>
              <a:t>Another!</a:t>
            </a:r>
          </a:p>
        </p:txBody>
      </p:sp>
      <p:pic>
        <p:nvPicPr>
          <p:cNvPr id="504834" name="Picture 2"/>
          <p:cNvPicPr>
            <a:picLocks noChangeAspect="1" noChangeArrowheads="1"/>
          </p:cNvPicPr>
          <p:nvPr/>
        </p:nvPicPr>
        <p:blipFill>
          <a:blip r:embed="rId3" cstate="print"/>
          <a:srcRect/>
          <a:stretch>
            <a:fillRect/>
          </a:stretch>
        </p:blipFill>
        <p:spPr bwMode="auto">
          <a:xfrm>
            <a:off x="2743200" y="2057400"/>
            <a:ext cx="3389355" cy="2814638"/>
          </a:xfrm>
          <a:prstGeom prst="rect">
            <a:avLst/>
          </a:prstGeom>
          <a:noFill/>
          <a:ln w="9525">
            <a:noFill/>
            <a:miter lim="800000"/>
            <a:headEnd/>
            <a:tailEnd/>
          </a:ln>
        </p:spPr>
      </p:pic>
      <p:pic>
        <p:nvPicPr>
          <p:cNvPr id="529412" name="Picture 4" descr="http://4.bp.blogspot.com/-zE32T3A7stc/VbVhCQfU8dI/AAAAAAAAYdY/3XiRbGSMfmw/s1600/love%2Bmath%2Bbk1%2B%2528c%2529%2BMelonheadz%2BIllustrating%2BLLC%2B2014%2Bcolored.png"/>
          <p:cNvPicPr>
            <a:picLocks noChangeAspect="1" noChangeArrowheads="1"/>
          </p:cNvPicPr>
          <p:nvPr/>
        </p:nvPicPr>
        <p:blipFill>
          <a:blip r:embed="rId4" cstate="print"/>
          <a:srcRect/>
          <a:stretch>
            <a:fillRect/>
          </a:stretch>
        </p:blipFill>
        <p:spPr bwMode="auto">
          <a:xfrm>
            <a:off x="381000" y="3810000"/>
            <a:ext cx="1447800" cy="2684218"/>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1143000"/>
            <a:ext cx="7924800" cy="584775"/>
          </a:xfrm>
          <a:prstGeom prst="rect">
            <a:avLst/>
          </a:prstGeom>
          <a:noFill/>
        </p:spPr>
        <p:txBody>
          <a:bodyPr wrap="square" rtlCol="0">
            <a:spAutoFit/>
          </a:bodyPr>
          <a:lstStyle/>
          <a:p>
            <a:pPr algn="ctr"/>
            <a:r>
              <a:rPr lang="en-US" sz="3200" b="1">
                <a:solidFill>
                  <a:srgbClr val="FF0000"/>
                </a:solidFill>
              </a:rPr>
              <a:t>And another!</a:t>
            </a:r>
          </a:p>
        </p:txBody>
      </p:sp>
      <p:pic>
        <p:nvPicPr>
          <p:cNvPr id="504834" name="Picture 2"/>
          <p:cNvPicPr>
            <a:picLocks noChangeAspect="1" noChangeArrowheads="1"/>
          </p:cNvPicPr>
          <p:nvPr/>
        </p:nvPicPr>
        <p:blipFill>
          <a:blip r:embed="rId3" cstate="print"/>
          <a:srcRect/>
          <a:stretch>
            <a:fillRect/>
          </a:stretch>
        </p:blipFill>
        <p:spPr bwMode="auto">
          <a:xfrm>
            <a:off x="2743200" y="2133600"/>
            <a:ext cx="3389355" cy="2814638"/>
          </a:xfrm>
          <a:prstGeom prst="rect">
            <a:avLst/>
          </a:prstGeom>
          <a:noFill/>
          <a:ln w="9525">
            <a:noFill/>
            <a:miter lim="800000"/>
            <a:headEnd/>
            <a:tailEnd/>
          </a:ln>
        </p:spPr>
      </p:pic>
      <p:pic>
        <p:nvPicPr>
          <p:cNvPr id="527362" name="Picture 2" descr="http://clipartion.com/wp-content/uploads/2015/11/owl-clip-art-for-teachers-830x876.png"/>
          <p:cNvPicPr>
            <a:picLocks noChangeAspect="1" noChangeArrowheads="1"/>
          </p:cNvPicPr>
          <p:nvPr/>
        </p:nvPicPr>
        <p:blipFill>
          <a:blip r:embed="rId4" cstate="print"/>
          <a:srcRect/>
          <a:stretch>
            <a:fillRect/>
          </a:stretch>
        </p:blipFill>
        <p:spPr bwMode="auto">
          <a:xfrm>
            <a:off x="457200" y="4038600"/>
            <a:ext cx="2238158" cy="2362200"/>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685800"/>
            <a:ext cx="7924800" cy="1077218"/>
          </a:xfrm>
          <a:prstGeom prst="rect">
            <a:avLst/>
          </a:prstGeom>
          <a:noFill/>
        </p:spPr>
        <p:txBody>
          <a:bodyPr wrap="square" rtlCol="0">
            <a:spAutoFit/>
          </a:bodyPr>
          <a:lstStyle/>
          <a:p>
            <a:pPr algn="ctr"/>
            <a:r>
              <a:rPr lang="en-US" sz="3200" b="1">
                <a:solidFill>
                  <a:srgbClr val="FF0000"/>
                </a:solidFill>
              </a:rPr>
              <a:t>Let’s keep going!  </a:t>
            </a:r>
          </a:p>
          <a:p>
            <a:pPr algn="ctr"/>
            <a:r>
              <a:rPr lang="en-US" sz="3200" b="1">
                <a:solidFill>
                  <a:srgbClr val="FF0000"/>
                </a:solidFill>
              </a:rPr>
              <a:t>Slide over another bead!</a:t>
            </a:r>
          </a:p>
        </p:txBody>
      </p:sp>
      <p:pic>
        <p:nvPicPr>
          <p:cNvPr id="504834" name="Picture 2"/>
          <p:cNvPicPr>
            <a:picLocks noChangeAspect="1" noChangeArrowheads="1"/>
          </p:cNvPicPr>
          <p:nvPr/>
        </p:nvPicPr>
        <p:blipFill>
          <a:blip r:embed="rId3" cstate="print"/>
          <a:srcRect/>
          <a:stretch>
            <a:fillRect/>
          </a:stretch>
        </p:blipFill>
        <p:spPr bwMode="auto">
          <a:xfrm>
            <a:off x="2743200" y="2209800"/>
            <a:ext cx="3389355" cy="2814638"/>
          </a:xfrm>
          <a:prstGeom prst="rect">
            <a:avLst/>
          </a:prstGeom>
          <a:noFill/>
          <a:ln w="9525">
            <a:noFill/>
            <a:miter lim="800000"/>
            <a:headEnd/>
            <a:tailEnd/>
          </a:ln>
        </p:spPr>
      </p:pic>
      <p:pic>
        <p:nvPicPr>
          <p:cNvPr id="525314" name="Picture 2" descr="http://www.clipartlord.com/wp-content/uploads/2016/02/squirrel7.png"/>
          <p:cNvPicPr>
            <a:picLocks noChangeAspect="1" noChangeArrowheads="1"/>
          </p:cNvPicPr>
          <p:nvPr/>
        </p:nvPicPr>
        <p:blipFill>
          <a:blip r:embed="rId4" cstate="print"/>
          <a:srcRect/>
          <a:stretch>
            <a:fillRect/>
          </a:stretch>
        </p:blipFill>
        <p:spPr bwMode="auto">
          <a:xfrm>
            <a:off x="304800" y="4191000"/>
            <a:ext cx="3254677" cy="2362200"/>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990600"/>
            <a:ext cx="7848600" cy="584775"/>
          </a:xfrm>
          <a:prstGeom prst="rect">
            <a:avLst/>
          </a:prstGeom>
          <a:noFill/>
        </p:spPr>
        <p:txBody>
          <a:bodyPr wrap="square" rtlCol="0">
            <a:spAutoFit/>
          </a:bodyPr>
          <a:lstStyle/>
          <a:p>
            <a:pPr algn="ctr"/>
            <a:r>
              <a:rPr lang="en-US" sz="3200" b="1">
                <a:solidFill>
                  <a:srgbClr val="FF0000"/>
                </a:solidFill>
              </a:rPr>
              <a:t>Slide another one over!</a:t>
            </a:r>
          </a:p>
        </p:txBody>
      </p:sp>
      <p:pic>
        <p:nvPicPr>
          <p:cNvPr id="504834" name="Picture 2"/>
          <p:cNvPicPr>
            <a:picLocks noChangeAspect="1" noChangeArrowheads="1"/>
          </p:cNvPicPr>
          <p:nvPr/>
        </p:nvPicPr>
        <p:blipFill>
          <a:blip r:embed="rId3" cstate="print"/>
          <a:srcRect/>
          <a:stretch>
            <a:fillRect/>
          </a:stretch>
        </p:blipFill>
        <p:spPr bwMode="auto">
          <a:xfrm>
            <a:off x="2743200" y="1905000"/>
            <a:ext cx="3389355" cy="2814638"/>
          </a:xfrm>
          <a:prstGeom prst="rect">
            <a:avLst/>
          </a:prstGeom>
          <a:noFill/>
          <a:ln w="9525">
            <a:noFill/>
            <a:miter lim="800000"/>
            <a:headEnd/>
            <a:tailEnd/>
          </a:ln>
        </p:spPr>
      </p:pic>
      <p:pic>
        <p:nvPicPr>
          <p:cNvPr id="523266" name="Picture 2" descr="http://icliparts.com/cliparts/kTK/BGy/kTKBGyKzc.png"/>
          <p:cNvPicPr>
            <a:picLocks noChangeAspect="1" noChangeArrowheads="1"/>
          </p:cNvPicPr>
          <p:nvPr/>
        </p:nvPicPr>
        <p:blipFill>
          <a:blip r:embed="rId4" cstate="print"/>
          <a:srcRect/>
          <a:stretch>
            <a:fillRect/>
          </a:stretch>
        </p:blipFill>
        <p:spPr bwMode="auto">
          <a:xfrm>
            <a:off x="6705600" y="4114800"/>
            <a:ext cx="1905000" cy="2354494"/>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1066800"/>
            <a:ext cx="7924800" cy="584775"/>
          </a:xfrm>
          <a:prstGeom prst="rect">
            <a:avLst/>
          </a:prstGeom>
          <a:noFill/>
        </p:spPr>
        <p:txBody>
          <a:bodyPr wrap="square" rtlCol="0">
            <a:spAutoFit/>
          </a:bodyPr>
          <a:lstStyle/>
          <a:p>
            <a:pPr algn="ctr"/>
            <a:r>
              <a:rPr lang="en-US" sz="3200" b="1">
                <a:solidFill>
                  <a:srgbClr val="FF0000"/>
                </a:solidFill>
              </a:rPr>
              <a:t>Another!</a:t>
            </a:r>
          </a:p>
        </p:txBody>
      </p:sp>
      <p:pic>
        <p:nvPicPr>
          <p:cNvPr id="504834" name="Picture 2"/>
          <p:cNvPicPr>
            <a:picLocks noChangeAspect="1" noChangeArrowheads="1"/>
          </p:cNvPicPr>
          <p:nvPr/>
        </p:nvPicPr>
        <p:blipFill>
          <a:blip r:embed="rId3" cstate="print"/>
          <a:srcRect/>
          <a:stretch>
            <a:fillRect/>
          </a:stretch>
        </p:blipFill>
        <p:spPr bwMode="auto">
          <a:xfrm>
            <a:off x="2895600" y="1905000"/>
            <a:ext cx="3389355" cy="2814638"/>
          </a:xfrm>
          <a:prstGeom prst="rect">
            <a:avLst/>
          </a:prstGeom>
          <a:noFill/>
          <a:ln w="9525">
            <a:noFill/>
            <a:miter lim="800000"/>
            <a:headEnd/>
            <a:tailEnd/>
          </a:ln>
        </p:spPr>
      </p:pic>
      <p:pic>
        <p:nvPicPr>
          <p:cNvPr id="521218" name="Picture 2" descr="http://bsccongress.com/im11/elephant-with-glasses-clip-art.png"/>
          <p:cNvPicPr>
            <a:picLocks noChangeAspect="1" noChangeArrowheads="1"/>
          </p:cNvPicPr>
          <p:nvPr/>
        </p:nvPicPr>
        <p:blipFill>
          <a:blip r:embed="rId4" cstate="print"/>
          <a:srcRect/>
          <a:stretch>
            <a:fillRect/>
          </a:stretch>
        </p:blipFill>
        <p:spPr bwMode="auto">
          <a:xfrm>
            <a:off x="304800" y="4281471"/>
            <a:ext cx="2362200" cy="2251597"/>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27</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914400"/>
            <a:ext cx="7848600" cy="584775"/>
          </a:xfrm>
          <a:prstGeom prst="rect">
            <a:avLst/>
          </a:prstGeom>
          <a:noFill/>
        </p:spPr>
        <p:txBody>
          <a:bodyPr wrap="square" rtlCol="0">
            <a:spAutoFit/>
          </a:bodyPr>
          <a:lstStyle/>
          <a:p>
            <a:pPr algn="ctr"/>
            <a:r>
              <a:rPr lang="en-US" sz="3200" b="1">
                <a:solidFill>
                  <a:srgbClr val="FF0000"/>
                </a:solidFill>
              </a:rPr>
              <a:t>One more time!</a:t>
            </a:r>
          </a:p>
        </p:txBody>
      </p:sp>
      <p:pic>
        <p:nvPicPr>
          <p:cNvPr id="504834" name="Picture 2"/>
          <p:cNvPicPr>
            <a:picLocks noChangeAspect="1" noChangeArrowheads="1"/>
          </p:cNvPicPr>
          <p:nvPr/>
        </p:nvPicPr>
        <p:blipFill>
          <a:blip r:embed="rId3" cstate="print"/>
          <a:srcRect/>
          <a:stretch>
            <a:fillRect/>
          </a:stretch>
        </p:blipFill>
        <p:spPr bwMode="auto">
          <a:xfrm>
            <a:off x="2819400" y="1752600"/>
            <a:ext cx="3389355" cy="2814638"/>
          </a:xfrm>
          <a:prstGeom prst="rect">
            <a:avLst/>
          </a:prstGeom>
          <a:noFill/>
          <a:ln w="9525">
            <a:noFill/>
            <a:miter lim="800000"/>
            <a:headEnd/>
            <a:tailEnd/>
          </a:ln>
        </p:spPr>
      </p:pic>
      <p:pic>
        <p:nvPicPr>
          <p:cNvPr id="519170" name="Picture 2" descr="http://www.clker.com/cliparts/2/9/H/R/T/V/owl-md.png"/>
          <p:cNvPicPr>
            <a:picLocks noChangeAspect="1" noChangeArrowheads="1"/>
          </p:cNvPicPr>
          <p:nvPr/>
        </p:nvPicPr>
        <p:blipFill>
          <a:blip r:embed="rId4" cstate="print"/>
          <a:srcRect/>
          <a:stretch>
            <a:fillRect/>
          </a:stretch>
        </p:blipFill>
        <p:spPr bwMode="auto">
          <a:xfrm>
            <a:off x="6477000" y="3962400"/>
            <a:ext cx="2057400" cy="2432957"/>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4" name="Picture 13"/>
          <p:cNvPicPr>
            <a:picLocks noChangeAspect="1"/>
          </p:cNvPicPr>
          <p:nvPr/>
        </p:nvPicPr>
        <p:blipFill>
          <a:blip r:embed="rId6"/>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22699693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58" name="Picture 2"/>
          <p:cNvPicPr>
            <a:picLocks noChangeAspect="1" noChangeArrowheads="1"/>
          </p:cNvPicPr>
          <p:nvPr/>
        </p:nvPicPr>
        <p:blipFill>
          <a:blip r:embed="rId3" cstate="print"/>
          <a:srcRect/>
          <a:stretch>
            <a:fillRect/>
          </a:stretch>
        </p:blipFill>
        <p:spPr bwMode="auto">
          <a:xfrm>
            <a:off x="304800" y="228600"/>
            <a:ext cx="8534400" cy="400050"/>
          </a:xfrm>
          <a:prstGeom prst="rect">
            <a:avLst/>
          </a:prstGeom>
          <a:noFill/>
          <a:ln w="9525">
            <a:noFill/>
            <a:miter lim="800000"/>
            <a:headEnd/>
            <a:tailEnd/>
          </a:ln>
        </p:spPr>
      </p:pic>
      <p:pic>
        <p:nvPicPr>
          <p:cNvPr id="505859" name="Picture 3"/>
          <p:cNvPicPr>
            <a:picLocks noChangeAspect="1" noChangeArrowheads="1"/>
          </p:cNvPicPr>
          <p:nvPr/>
        </p:nvPicPr>
        <p:blipFill>
          <a:blip r:embed="rId4" cstate="print"/>
          <a:srcRect/>
          <a:stretch>
            <a:fillRect/>
          </a:stretch>
        </p:blipFill>
        <p:spPr bwMode="auto">
          <a:xfrm>
            <a:off x="304800" y="1143000"/>
            <a:ext cx="8584173" cy="318186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58" name="Picture 2"/>
          <p:cNvPicPr>
            <a:picLocks noChangeAspect="1" noChangeArrowheads="1"/>
          </p:cNvPicPr>
          <p:nvPr/>
        </p:nvPicPr>
        <p:blipFill>
          <a:blip r:embed="rId3" cstate="print"/>
          <a:srcRect/>
          <a:stretch>
            <a:fillRect/>
          </a:stretch>
        </p:blipFill>
        <p:spPr bwMode="auto">
          <a:xfrm>
            <a:off x="304800" y="228600"/>
            <a:ext cx="8534400" cy="400050"/>
          </a:xfrm>
          <a:prstGeom prst="rect">
            <a:avLst/>
          </a:prstGeom>
          <a:noFill/>
          <a:ln w="9525">
            <a:noFill/>
            <a:miter lim="800000"/>
            <a:headEnd/>
            <a:tailEnd/>
          </a:ln>
        </p:spPr>
      </p:pic>
      <p:pic>
        <p:nvPicPr>
          <p:cNvPr id="506882" name="Picture 2"/>
          <p:cNvPicPr>
            <a:picLocks noChangeAspect="1" noChangeArrowheads="1"/>
          </p:cNvPicPr>
          <p:nvPr/>
        </p:nvPicPr>
        <p:blipFill>
          <a:blip r:embed="rId4" cstate="print"/>
          <a:srcRect/>
          <a:stretch>
            <a:fillRect/>
          </a:stretch>
        </p:blipFill>
        <p:spPr bwMode="auto">
          <a:xfrm>
            <a:off x="460375" y="1219200"/>
            <a:ext cx="8262784" cy="27432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58" name="Picture 2"/>
          <p:cNvPicPr>
            <a:picLocks noChangeAspect="1" noChangeArrowheads="1"/>
          </p:cNvPicPr>
          <p:nvPr/>
        </p:nvPicPr>
        <p:blipFill>
          <a:blip r:embed="rId3" cstate="print"/>
          <a:srcRect/>
          <a:stretch>
            <a:fillRect/>
          </a:stretch>
        </p:blipFill>
        <p:spPr bwMode="auto">
          <a:xfrm>
            <a:off x="304800" y="228600"/>
            <a:ext cx="8534400" cy="400050"/>
          </a:xfrm>
          <a:prstGeom prst="rect">
            <a:avLst/>
          </a:prstGeom>
          <a:noFill/>
          <a:ln w="9525">
            <a:noFill/>
            <a:miter lim="800000"/>
            <a:headEnd/>
            <a:tailEnd/>
          </a:ln>
        </p:spPr>
      </p:pic>
      <p:pic>
        <p:nvPicPr>
          <p:cNvPr id="507906" name="Picture 2"/>
          <p:cNvPicPr>
            <a:picLocks noChangeAspect="1" noChangeArrowheads="1"/>
          </p:cNvPicPr>
          <p:nvPr/>
        </p:nvPicPr>
        <p:blipFill>
          <a:blip r:embed="rId4" cstate="print"/>
          <a:srcRect/>
          <a:stretch>
            <a:fillRect/>
          </a:stretch>
        </p:blipFill>
        <p:spPr bwMode="auto">
          <a:xfrm>
            <a:off x="457200" y="1295400"/>
            <a:ext cx="8143064" cy="322421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58" name="Picture 2"/>
          <p:cNvPicPr>
            <a:picLocks noChangeAspect="1" noChangeArrowheads="1"/>
          </p:cNvPicPr>
          <p:nvPr/>
        </p:nvPicPr>
        <p:blipFill>
          <a:blip r:embed="rId3" cstate="print"/>
          <a:srcRect/>
          <a:stretch>
            <a:fillRect/>
          </a:stretch>
        </p:blipFill>
        <p:spPr bwMode="auto">
          <a:xfrm>
            <a:off x="304800" y="228600"/>
            <a:ext cx="8534400" cy="400050"/>
          </a:xfrm>
          <a:prstGeom prst="rect">
            <a:avLst/>
          </a:prstGeom>
          <a:noFill/>
          <a:ln w="9525">
            <a:noFill/>
            <a:miter lim="800000"/>
            <a:headEnd/>
            <a:tailEnd/>
          </a:ln>
        </p:spPr>
      </p:pic>
      <p:pic>
        <p:nvPicPr>
          <p:cNvPr id="508930" name="Picture 2"/>
          <p:cNvPicPr>
            <a:picLocks noChangeAspect="1" noChangeArrowheads="1"/>
          </p:cNvPicPr>
          <p:nvPr/>
        </p:nvPicPr>
        <p:blipFill>
          <a:blip r:embed="rId4" cstate="print"/>
          <a:srcRect/>
          <a:stretch>
            <a:fillRect/>
          </a:stretch>
        </p:blipFill>
        <p:spPr bwMode="auto">
          <a:xfrm>
            <a:off x="685800" y="1143000"/>
            <a:ext cx="7888564" cy="38862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58" name="Picture 2"/>
          <p:cNvPicPr>
            <a:picLocks noChangeAspect="1" noChangeArrowheads="1"/>
          </p:cNvPicPr>
          <p:nvPr/>
        </p:nvPicPr>
        <p:blipFill>
          <a:blip r:embed="rId3" cstate="print"/>
          <a:srcRect/>
          <a:stretch>
            <a:fillRect/>
          </a:stretch>
        </p:blipFill>
        <p:spPr bwMode="auto">
          <a:xfrm>
            <a:off x="304800" y="228600"/>
            <a:ext cx="8534400" cy="400050"/>
          </a:xfrm>
          <a:prstGeom prst="rect">
            <a:avLst/>
          </a:prstGeom>
          <a:noFill/>
          <a:ln w="9525">
            <a:noFill/>
            <a:miter lim="800000"/>
            <a:headEnd/>
            <a:tailEnd/>
          </a:ln>
        </p:spPr>
      </p:pic>
      <p:pic>
        <p:nvPicPr>
          <p:cNvPr id="509954" name="Picture 2"/>
          <p:cNvPicPr>
            <a:picLocks noChangeAspect="1" noChangeArrowheads="1"/>
          </p:cNvPicPr>
          <p:nvPr/>
        </p:nvPicPr>
        <p:blipFill>
          <a:blip r:embed="rId4" cstate="print"/>
          <a:srcRect/>
          <a:stretch>
            <a:fillRect/>
          </a:stretch>
        </p:blipFill>
        <p:spPr bwMode="auto">
          <a:xfrm>
            <a:off x="685800" y="1219200"/>
            <a:ext cx="7560499" cy="45815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2" name="Picture 1"/>
          <p:cNvPicPr>
            <a:picLocks noChangeAspect="1"/>
          </p:cNvPicPr>
          <p:nvPr/>
        </p:nvPicPr>
        <p:blipFill>
          <a:blip r:embed="rId4"/>
          <a:stretch>
            <a:fillRect/>
          </a:stretch>
        </p:blipFill>
        <p:spPr>
          <a:xfrm>
            <a:off x="2195188" y="1228030"/>
            <a:ext cx="4756935" cy="2200970"/>
          </a:xfrm>
          <a:prstGeom prst="rect">
            <a:avLst/>
          </a:prstGeom>
        </p:spPr>
      </p:pic>
      <p:pic>
        <p:nvPicPr>
          <p:cNvPr id="10" name="Picture 9"/>
          <p:cNvPicPr>
            <a:picLocks noChangeAspect="1"/>
          </p:cNvPicPr>
          <p:nvPr/>
        </p:nvPicPr>
        <p:blipFill>
          <a:blip r:embed="rId5"/>
          <a:stretch>
            <a:fillRect/>
          </a:stretch>
        </p:blipFill>
        <p:spPr>
          <a:xfrm>
            <a:off x="2223589" y="3415006"/>
            <a:ext cx="4728534" cy="866188"/>
          </a:xfrm>
          <a:prstGeom prst="rect">
            <a:avLst/>
          </a:prstGeom>
        </p:spPr>
      </p:pic>
    </p:spTree>
    <p:extLst>
      <p:ext uri="{BB962C8B-B14F-4D97-AF65-F5344CB8AC3E}">
        <p14:creationId xmlns:p14="http://schemas.microsoft.com/office/powerpoint/2010/main" val="27705087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585871"/>
          </a:xfrm>
          <a:prstGeom prst="rect">
            <a:avLst/>
          </a:prstGeom>
          <a:noFill/>
        </p:spPr>
        <p:txBody>
          <a:bodyPr wrap="square" rtlCol="0">
            <a:spAutoFit/>
          </a:bodyPr>
          <a:lstStyle/>
          <a:p>
            <a:pPr algn="ctr"/>
            <a:r>
              <a:rPr lang="en-US" sz="4800" b="1">
                <a:latin typeface="Kristen ITC" panose="03050502040202030202" pitchFamily="66" charset="0"/>
              </a:rPr>
              <a:t>Lesson 28</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model decompositions of 10 using fingers, sets, linking cubes, and number bonds.</a:t>
            </a:r>
          </a:p>
          <a:p>
            <a:pPr algn="ct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8615085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28</a:t>
            </a:r>
          </a:p>
          <a:p>
            <a:pPr algn="ctr"/>
            <a:r>
              <a:rPr lang="en-US" sz="1400"/>
              <a:t>Fluency</a:t>
            </a:r>
          </a:p>
        </p:txBody>
      </p:sp>
      <p:sp>
        <p:nvSpPr>
          <p:cNvPr id="22" name="TextBox 21"/>
          <p:cNvSpPr txBox="1"/>
          <p:nvPr/>
        </p:nvSpPr>
        <p:spPr>
          <a:xfrm>
            <a:off x="838202" y="612205"/>
            <a:ext cx="7467598" cy="523220"/>
          </a:xfrm>
          <a:prstGeom prst="rect">
            <a:avLst/>
          </a:prstGeom>
          <a:noFill/>
        </p:spPr>
        <p:txBody>
          <a:bodyPr wrap="square" rtlCol="0">
            <a:spAutoFit/>
          </a:bodyPr>
          <a:lstStyle/>
          <a:p>
            <a:pPr algn="ctr"/>
            <a:r>
              <a:rPr lang="en-US" sz="2800" b="1"/>
              <a:t>Race to 0 Subtraction Game</a:t>
            </a:r>
            <a:endParaRPr lang="en-US" sz="8000" b="1"/>
          </a:p>
        </p:txBody>
      </p:sp>
      <p:sp>
        <p:nvSpPr>
          <p:cNvPr id="14" name="TextBox 13"/>
          <p:cNvSpPr txBox="1"/>
          <p:nvPr/>
        </p:nvSpPr>
        <p:spPr>
          <a:xfrm>
            <a:off x="612775" y="1182655"/>
            <a:ext cx="7884391" cy="2554545"/>
          </a:xfrm>
          <a:prstGeom prst="rect">
            <a:avLst/>
          </a:prstGeom>
          <a:noFill/>
        </p:spPr>
        <p:txBody>
          <a:bodyPr wrap="square" rtlCol="0">
            <a:spAutoFit/>
          </a:bodyPr>
          <a:lstStyle/>
          <a:p>
            <a:pPr algn="ctr"/>
            <a:r>
              <a:rPr lang="en-US" sz="2000" b="1"/>
              <a:t>Each partner rolls their die subtracts the number on their die from 5. Both partners state their equations.  To win the game, subtract a number from 5 that equals 0 (only by rolling a 5).  If neither partner rolls a 5, they both state their subtraction sentences out loud.  Both partners roll again and subtract the new number on the die from 5.  Both partners state their new subtraction sentences.  Continue the subtraction race, rolling the dice and subtracting with speed and accuracy until one of the partners rolls a 5 and says, “5 – 5 = 0”.</a:t>
            </a:r>
          </a:p>
        </p:txBody>
      </p:sp>
      <p:pic>
        <p:nvPicPr>
          <p:cNvPr id="26626" name="Picture 2" descr="http://images.clipartpanda.com/race-car-clipart-Nascar-Clipart-9-450-3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45" y="4648200"/>
            <a:ext cx="2758339" cy="18511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s.clipartpanda.com/race-car-clipart-Nascar-Clipart-9-450-3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621696"/>
            <a:ext cx="2758339" cy="18511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lipartbest.com/cliparts/di6/M4R/di6M4R7i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1044" y="5372305"/>
            <a:ext cx="1310740" cy="13063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di6/M4R/di6M4R7i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399" y="5359053"/>
            <a:ext cx="1310740" cy="130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110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25124"/>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28</a:t>
            </a:r>
          </a:p>
          <a:p>
            <a:pPr algn="ctr"/>
            <a:r>
              <a:rPr lang="en-US" sz="1400"/>
              <a:t>Fluency</a:t>
            </a:r>
          </a:p>
        </p:txBody>
      </p:sp>
      <p:sp>
        <p:nvSpPr>
          <p:cNvPr id="22" name="TextBox 21"/>
          <p:cNvSpPr txBox="1"/>
          <p:nvPr/>
        </p:nvSpPr>
        <p:spPr>
          <a:xfrm>
            <a:off x="838202" y="552640"/>
            <a:ext cx="7467598" cy="523220"/>
          </a:xfrm>
          <a:prstGeom prst="rect">
            <a:avLst/>
          </a:prstGeom>
          <a:noFill/>
        </p:spPr>
        <p:txBody>
          <a:bodyPr wrap="square" rtlCol="0">
            <a:spAutoFit/>
          </a:bodyPr>
          <a:lstStyle/>
          <a:p>
            <a:pPr algn="ctr"/>
            <a:r>
              <a:rPr lang="en-US" sz="2800" b="1"/>
              <a:t>Number Bond Bracelet</a:t>
            </a:r>
            <a:endParaRPr lang="en-US" sz="8000" b="1"/>
          </a:p>
        </p:txBody>
      </p:sp>
      <p:sp>
        <p:nvSpPr>
          <p:cNvPr id="14" name="TextBox 13"/>
          <p:cNvSpPr txBox="1"/>
          <p:nvPr/>
        </p:nvSpPr>
        <p:spPr>
          <a:xfrm>
            <a:off x="629805" y="981615"/>
            <a:ext cx="7884391" cy="1200329"/>
          </a:xfrm>
          <a:prstGeom prst="rect">
            <a:avLst/>
          </a:prstGeom>
          <a:noFill/>
        </p:spPr>
        <p:txBody>
          <a:bodyPr wrap="square" rtlCol="0">
            <a:spAutoFit/>
          </a:bodyPr>
          <a:lstStyle/>
          <a:p>
            <a:pPr algn="ctr"/>
            <a:r>
              <a:rPr lang="en-US" b="1">
                <a:solidFill>
                  <a:srgbClr val="0000FF"/>
                </a:solidFill>
              </a:rPr>
              <a:t>Do you remember how many beads are on your number bond bracelets?  Is 10 the whole (gesture) or part (gesture) of the beads?  Take 1 of the beads, and slide it away from the others (click).  Is 1 the whole or a part?  Raise your hand when you know the other part.  Now, write the number bond. </a:t>
            </a:r>
          </a:p>
        </p:txBody>
      </p:sp>
      <p:sp>
        <p:nvSpPr>
          <p:cNvPr id="3" name="Oval 2"/>
          <p:cNvSpPr/>
          <p:nvPr/>
        </p:nvSpPr>
        <p:spPr>
          <a:xfrm>
            <a:off x="3257397" y="2847547"/>
            <a:ext cx="2629205" cy="2590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078644" y="369805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07455" y="332460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438693" y="3027839"/>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757836" y="2789312"/>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127879" y="2674364"/>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22190" y="265899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916501" y="274870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240283" y="295257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469604" y="3288625"/>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657654" y="3648027"/>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281554" y="489361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http://thumbs.dreamstime.com/t/cute-apple-cartoon-pointing-its-finger-illustration-39806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141" y="4080644"/>
            <a:ext cx="1977661" cy="236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28</a:t>
            </a:r>
          </a:p>
          <a:p>
            <a:pPr algn="ctr"/>
            <a:r>
              <a:rPr lang="en-US" sz="1400"/>
              <a:t>Fluency</a:t>
            </a:r>
          </a:p>
        </p:txBody>
      </p:sp>
      <p:sp>
        <p:nvSpPr>
          <p:cNvPr id="22" name="TextBox 21"/>
          <p:cNvSpPr txBox="1"/>
          <p:nvPr/>
        </p:nvSpPr>
        <p:spPr>
          <a:xfrm>
            <a:off x="838202" y="552640"/>
            <a:ext cx="7467598" cy="523220"/>
          </a:xfrm>
          <a:prstGeom prst="rect">
            <a:avLst/>
          </a:prstGeom>
          <a:noFill/>
        </p:spPr>
        <p:txBody>
          <a:bodyPr wrap="square" rtlCol="0">
            <a:spAutoFit/>
          </a:bodyPr>
          <a:lstStyle/>
          <a:p>
            <a:pPr algn="ctr"/>
            <a:r>
              <a:rPr lang="en-US" sz="2800" b="1"/>
              <a:t>Number Bond Bracelet</a:t>
            </a:r>
            <a:endParaRPr lang="en-US" sz="8000" b="1"/>
          </a:p>
        </p:txBody>
      </p:sp>
      <p:sp>
        <p:nvSpPr>
          <p:cNvPr id="14" name="TextBox 13"/>
          <p:cNvSpPr txBox="1"/>
          <p:nvPr/>
        </p:nvSpPr>
        <p:spPr>
          <a:xfrm>
            <a:off x="629805" y="981615"/>
            <a:ext cx="7884391" cy="923330"/>
          </a:xfrm>
          <a:prstGeom prst="rect">
            <a:avLst/>
          </a:prstGeom>
          <a:noFill/>
        </p:spPr>
        <p:txBody>
          <a:bodyPr wrap="square" rtlCol="0">
            <a:spAutoFit/>
          </a:bodyPr>
          <a:lstStyle/>
          <a:p>
            <a:pPr algn="ctr"/>
            <a:r>
              <a:rPr lang="en-US" b="1">
                <a:solidFill>
                  <a:srgbClr val="0000FF"/>
                </a:solidFill>
              </a:rPr>
              <a:t>Take the next bead, and slide it away from the others to join the first one (click).  How many beads have you slid so far?  Is 2 the whole or a part?  Raise your hand when you know the other part.  Now, write the number bond. </a:t>
            </a:r>
          </a:p>
        </p:txBody>
      </p:sp>
      <p:sp>
        <p:nvSpPr>
          <p:cNvPr id="3" name="Oval 2"/>
          <p:cNvSpPr/>
          <p:nvPr/>
        </p:nvSpPr>
        <p:spPr>
          <a:xfrm>
            <a:off x="3257397" y="2847547"/>
            <a:ext cx="2629205" cy="2590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078644" y="369805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07455" y="332460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438693" y="3027839"/>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757836" y="2789312"/>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127879" y="2674364"/>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22190" y="265899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916501" y="274870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240283" y="295257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469604" y="3288625"/>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281554" y="489361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http://thumbs.dreamstime.com/t/cute-apple-cartoon-pointing-its-finger-illustration-39806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141" y="4080644"/>
            <a:ext cx="1977661" cy="236138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5511997" y="4590396"/>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95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25686719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28</a:t>
            </a:r>
          </a:p>
          <a:p>
            <a:pPr algn="ctr"/>
            <a:r>
              <a:rPr lang="en-US" sz="1400"/>
              <a:t>Fluency</a:t>
            </a:r>
          </a:p>
        </p:txBody>
      </p:sp>
      <p:sp>
        <p:nvSpPr>
          <p:cNvPr id="22" name="TextBox 21"/>
          <p:cNvSpPr txBox="1"/>
          <p:nvPr/>
        </p:nvSpPr>
        <p:spPr>
          <a:xfrm>
            <a:off x="838202" y="552640"/>
            <a:ext cx="7467598" cy="523220"/>
          </a:xfrm>
          <a:prstGeom prst="rect">
            <a:avLst/>
          </a:prstGeom>
          <a:noFill/>
        </p:spPr>
        <p:txBody>
          <a:bodyPr wrap="square" rtlCol="0">
            <a:spAutoFit/>
          </a:bodyPr>
          <a:lstStyle/>
          <a:p>
            <a:pPr algn="ctr"/>
            <a:r>
              <a:rPr lang="en-US" sz="2800" b="1"/>
              <a:t>Number Bond Bracelet</a:t>
            </a:r>
            <a:endParaRPr lang="en-US" sz="8000" b="1"/>
          </a:p>
        </p:txBody>
      </p:sp>
      <p:sp>
        <p:nvSpPr>
          <p:cNvPr id="14" name="TextBox 13"/>
          <p:cNvSpPr txBox="1"/>
          <p:nvPr/>
        </p:nvSpPr>
        <p:spPr>
          <a:xfrm>
            <a:off x="629805" y="981615"/>
            <a:ext cx="7884391" cy="923330"/>
          </a:xfrm>
          <a:prstGeom prst="rect">
            <a:avLst/>
          </a:prstGeom>
          <a:noFill/>
        </p:spPr>
        <p:txBody>
          <a:bodyPr wrap="square" rtlCol="0">
            <a:spAutoFit/>
          </a:bodyPr>
          <a:lstStyle/>
          <a:p>
            <a:pPr algn="ctr"/>
            <a:r>
              <a:rPr lang="en-US" b="1">
                <a:solidFill>
                  <a:srgbClr val="0000FF"/>
                </a:solidFill>
              </a:rPr>
              <a:t>Take the next bead, and slide it away from the others to join the first one (click).  How many beads have you slid so far?  Is 3 the whole or a part?  Raise your hand when you know the other part.  Now, write the number bond. </a:t>
            </a:r>
          </a:p>
        </p:txBody>
      </p:sp>
      <p:sp>
        <p:nvSpPr>
          <p:cNvPr id="3" name="Oval 2"/>
          <p:cNvSpPr/>
          <p:nvPr/>
        </p:nvSpPr>
        <p:spPr>
          <a:xfrm>
            <a:off x="3257397" y="2847547"/>
            <a:ext cx="2629205" cy="2590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078644" y="369805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07455" y="332460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438693" y="3027839"/>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757836" y="2789312"/>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127879" y="2674364"/>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22190" y="265899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916501" y="274870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240283" y="295257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281554" y="489361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http://thumbs.dreamstime.com/t/cute-apple-cartoon-pointing-its-finger-illustration-39806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141" y="4080644"/>
            <a:ext cx="1977661" cy="236138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5511997" y="4590396"/>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672028" y="423740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76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2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28</a:t>
            </a:r>
          </a:p>
          <a:p>
            <a:pPr algn="ctr"/>
            <a:r>
              <a:rPr lang="en-US" sz="1400"/>
              <a:t>Fluency</a:t>
            </a:r>
          </a:p>
        </p:txBody>
      </p:sp>
      <p:sp>
        <p:nvSpPr>
          <p:cNvPr id="22" name="TextBox 21"/>
          <p:cNvSpPr txBox="1"/>
          <p:nvPr/>
        </p:nvSpPr>
        <p:spPr>
          <a:xfrm>
            <a:off x="838202" y="552640"/>
            <a:ext cx="7467598" cy="523220"/>
          </a:xfrm>
          <a:prstGeom prst="rect">
            <a:avLst/>
          </a:prstGeom>
          <a:noFill/>
        </p:spPr>
        <p:txBody>
          <a:bodyPr wrap="square" rtlCol="0">
            <a:spAutoFit/>
          </a:bodyPr>
          <a:lstStyle/>
          <a:p>
            <a:pPr algn="ctr"/>
            <a:r>
              <a:rPr lang="en-US" sz="2800" b="1"/>
              <a:t>Number Bond Bracelet</a:t>
            </a:r>
            <a:endParaRPr lang="en-US" sz="8000" b="1"/>
          </a:p>
        </p:txBody>
      </p:sp>
      <p:sp>
        <p:nvSpPr>
          <p:cNvPr id="14" name="TextBox 13"/>
          <p:cNvSpPr txBox="1"/>
          <p:nvPr/>
        </p:nvSpPr>
        <p:spPr>
          <a:xfrm>
            <a:off x="962601" y="1035311"/>
            <a:ext cx="7218795" cy="646331"/>
          </a:xfrm>
          <a:prstGeom prst="rect">
            <a:avLst/>
          </a:prstGeom>
          <a:noFill/>
        </p:spPr>
        <p:txBody>
          <a:bodyPr wrap="square" rtlCol="0">
            <a:spAutoFit/>
          </a:bodyPr>
          <a:lstStyle/>
          <a:p>
            <a:pPr algn="ctr"/>
            <a:r>
              <a:rPr lang="en-US" b="1">
                <a:solidFill>
                  <a:srgbClr val="0000FF"/>
                </a:solidFill>
              </a:rPr>
              <a:t>Now, you finish finding the rest of the partners to 10 independently.  Don’t forget to write the number bond for each set of partners!</a:t>
            </a:r>
          </a:p>
        </p:txBody>
      </p:sp>
      <p:sp>
        <p:nvSpPr>
          <p:cNvPr id="3" name="Oval 2"/>
          <p:cNvSpPr/>
          <p:nvPr/>
        </p:nvSpPr>
        <p:spPr>
          <a:xfrm>
            <a:off x="3257397" y="2847547"/>
            <a:ext cx="2629205" cy="2590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078644" y="369805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07455" y="3324601"/>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438693" y="3027839"/>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757836" y="2789312"/>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127879" y="2674364"/>
            <a:ext cx="376100" cy="3825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22190" y="265899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916501" y="274870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281554" y="4893611"/>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http://thumbs.dreamstime.com/t/cute-apple-cartoon-pointing-its-finger-illustration-39806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141" y="4080644"/>
            <a:ext cx="1977661" cy="236138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5511997" y="4590396"/>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672028" y="4237408"/>
            <a:ext cx="376100" cy="382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3818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Make 10 Matching Game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21932" y="1373171"/>
            <a:ext cx="6754082" cy="1631216"/>
          </a:xfrm>
          <a:prstGeom prst="rect">
            <a:avLst/>
          </a:prstGeom>
          <a:noFill/>
        </p:spPr>
        <p:txBody>
          <a:bodyPr wrap="square" rtlCol="0">
            <a:spAutoFit/>
          </a:bodyPr>
          <a:lstStyle/>
          <a:p>
            <a:pPr algn="ctr"/>
            <a:r>
              <a:rPr lang="en-US" sz="2000" b="1">
                <a:solidFill>
                  <a:srgbClr val="0066FF"/>
                </a:solidFill>
              </a:rPr>
              <a:t>Shuffle and place the cards facedown in two equal rows.  Partner A turns over two cards.  If the total of the numbers on both cards is 10, then Partner A collects both cards.  If not, then Partner A turns them back over in their original place facedown.  Repeat for Partner B.</a:t>
            </a:r>
            <a:endParaRPr lang="en-US" b="1">
              <a:solidFill>
                <a:srgbClr val="0066FF"/>
              </a:solidFill>
            </a:endParaRPr>
          </a:p>
        </p:txBody>
      </p:sp>
      <p:pic>
        <p:nvPicPr>
          <p:cNvPr id="3" name="Picture 2"/>
          <p:cNvPicPr>
            <a:picLocks noChangeAspect="1"/>
          </p:cNvPicPr>
          <p:nvPr/>
        </p:nvPicPr>
        <p:blipFill>
          <a:blip r:embed="rId4"/>
          <a:stretch>
            <a:fillRect/>
          </a:stretch>
        </p:blipFill>
        <p:spPr>
          <a:xfrm>
            <a:off x="493505" y="4446921"/>
            <a:ext cx="2097295" cy="1934829"/>
          </a:xfrm>
          <a:prstGeom prst="rect">
            <a:avLst/>
          </a:prstGeom>
        </p:spPr>
      </p:pic>
      <p:pic>
        <p:nvPicPr>
          <p:cNvPr id="4" name="Picture 3"/>
          <p:cNvPicPr>
            <a:picLocks noChangeAspect="1"/>
          </p:cNvPicPr>
          <p:nvPr/>
        </p:nvPicPr>
        <p:blipFill>
          <a:blip r:embed="rId5"/>
          <a:stretch>
            <a:fillRect/>
          </a:stretch>
        </p:blipFill>
        <p:spPr>
          <a:xfrm>
            <a:off x="6553200" y="4446921"/>
            <a:ext cx="2115586" cy="1923260"/>
          </a:xfrm>
          <a:prstGeom prst="rect">
            <a:avLst/>
          </a:prstGeom>
        </p:spPr>
      </p:pic>
    </p:spTree>
    <p:extLst>
      <p:ext uri="{BB962C8B-B14F-4D97-AF65-F5344CB8AC3E}">
        <p14:creationId xmlns:p14="http://schemas.microsoft.com/office/powerpoint/2010/main" val="35883567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descr="http://www.foodclipart.com/food_clipart_images/green_grapes_character_0521-1012-0918-4807_SMU.jpg"/>
          <p:cNvPicPr>
            <a:picLocks noChangeAspect="1" noChangeArrowheads="1"/>
          </p:cNvPicPr>
          <p:nvPr/>
        </p:nvPicPr>
        <p:blipFill>
          <a:blip r:embed="rId3" cstate="print"/>
          <a:srcRect/>
          <a:stretch>
            <a:fillRect/>
          </a:stretch>
        </p:blipFill>
        <p:spPr bwMode="auto">
          <a:xfrm>
            <a:off x="6248400" y="3810000"/>
            <a:ext cx="2476500" cy="28575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28</a:t>
            </a:r>
          </a:p>
        </p:txBody>
      </p:sp>
      <p:sp>
        <p:nvSpPr>
          <p:cNvPr id="39" name="TextBox 38"/>
          <p:cNvSpPr txBox="1"/>
          <p:nvPr/>
        </p:nvSpPr>
        <p:spPr>
          <a:xfrm>
            <a:off x="533400" y="990600"/>
            <a:ext cx="7924800" cy="2831544"/>
          </a:xfrm>
          <a:prstGeom prst="rect">
            <a:avLst/>
          </a:prstGeom>
          <a:noFill/>
        </p:spPr>
        <p:txBody>
          <a:bodyPr wrap="square" rtlCol="0">
            <a:spAutoFit/>
          </a:bodyPr>
          <a:lstStyle/>
          <a:p>
            <a:pPr algn="ctr"/>
            <a:r>
              <a:rPr lang="en-US" sz="2200" b="1"/>
              <a:t>Use your clay to make 10 tiny grapes.  With your marker, draw a pretty plate on your board.  Now, put some of the grapes on the plate.  How many grapes do you have in all?  How many are on the plate?  How many are not on the plate?  </a:t>
            </a:r>
          </a:p>
          <a:p>
            <a:pPr algn="ctr"/>
            <a:endParaRPr lang="en-US" sz="1200" b="1"/>
          </a:p>
          <a:p>
            <a:pPr algn="ctr"/>
            <a:r>
              <a:rPr lang="en-US" sz="2200" b="1"/>
              <a:t>Draw a number bond about your work, and talk about it with your partner.  Did she do it the same way?</a:t>
            </a:r>
          </a:p>
          <a:p>
            <a:pPr algn="ctr"/>
            <a:endParaRPr lang="en-US" sz="1200" b="1"/>
          </a:p>
          <a:p>
            <a:pPr algn="ctr"/>
            <a:r>
              <a:rPr lang="en-US" sz="2200" b="1"/>
              <a:t>Take the grapes off, and try again!</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28</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914400"/>
            <a:ext cx="7848600" cy="1384995"/>
          </a:xfrm>
          <a:prstGeom prst="rect">
            <a:avLst/>
          </a:prstGeom>
          <a:noFill/>
        </p:spPr>
        <p:txBody>
          <a:bodyPr wrap="square" rtlCol="0">
            <a:spAutoFit/>
          </a:bodyPr>
          <a:lstStyle/>
          <a:p>
            <a:pPr algn="ctr"/>
            <a:r>
              <a:rPr lang="en-US" sz="2800" b="1">
                <a:solidFill>
                  <a:srgbClr val="FF0066"/>
                </a:solidFill>
              </a:rPr>
              <a:t>Show 8 on your fingers using the Math Way.</a:t>
            </a:r>
          </a:p>
          <a:p>
            <a:pPr algn="ctr"/>
            <a:r>
              <a:rPr lang="en-US" sz="2800" b="1"/>
              <a:t>How many fingers are down?  How many are up?</a:t>
            </a:r>
          </a:p>
          <a:p>
            <a:pPr algn="ctr"/>
            <a:r>
              <a:rPr lang="en-US" sz="2800" b="1"/>
              <a:t>How is this like a number bond?</a:t>
            </a:r>
          </a:p>
        </p:txBody>
      </p:sp>
      <p:sp>
        <p:nvSpPr>
          <p:cNvPr id="536578" name="AutoShape 2" descr="Displaying IMG_17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6580" name="AutoShape 4" descr="Displaying IMG_17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6581" name="Picture 5"/>
          <p:cNvPicPr>
            <a:picLocks noChangeAspect="1" noChangeArrowheads="1"/>
          </p:cNvPicPr>
          <p:nvPr/>
        </p:nvPicPr>
        <p:blipFill>
          <a:blip r:embed="rId3" cstate="print"/>
          <a:srcRect/>
          <a:stretch>
            <a:fillRect/>
          </a:stretch>
        </p:blipFill>
        <p:spPr bwMode="auto">
          <a:xfrm rot="10800000">
            <a:off x="2667000" y="2743200"/>
            <a:ext cx="3782274" cy="2568133"/>
          </a:xfrm>
          <a:prstGeom prst="rect">
            <a:avLst/>
          </a:prstGeom>
          <a:noFill/>
          <a:ln w="9525">
            <a:noFill/>
            <a:miter lim="800000"/>
            <a:headEnd/>
            <a:tailEnd/>
          </a:ln>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descr="http://images.clipartpanda.com/intercourse-clipart-animal_picnicfreedownloadbyphillipmartin.gif"/>
          <p:cNvPicPr>
            <a:picLocks noChangeAspect="1" noChangeArrowheads="1"/>
          </p:cNvPicPr>
          <p:nvPr/>
        </p:nvPicPr>
        <p:blipFill>
          <a:blip r:embed="rId3" cstate="print"/>
          <a:srcRect/>
          <a:stretch>
            <a:fillRect/>
          </a:stretch>
        </p:blipFill>
        <p:spPr bwMode="auto">
          <a:xfrm>
            <a:off x="152400" y="4191000"/>
            <a:ext cx="2590800" cy="2470855"/>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28</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914400"/>
            <a:ext cx="7848600" cy="523220"/>
          </a:xfrm>
          <a:prstGeom prst="rect">
            <a:avLst/>
          </a:prstGeom>
          <a:noFill/>
        </p:spPr>
        <p:txBody>
          <a:bodyPr wrap="square" rtlCol="0">
            <a:spAutoFit/>
          </a:bodyPr>
          <a:lstStyle/>
          <a:p>
            <a:pPr algn="ctr"/>
            <a:r>
              <a:rPr lang="en-US" sz="2800" b="1">
                <a:solidFill>
                  <a:srgbClr val="0000FF"/>
                </a:solidFill>
              </a:rPr>
              <a:t>You have some cubes.  Count your cubes.</a:t>
            </a:r>
          </a:p>
        </p:txBody>
      </p:sp>
      <p:sp>
        <p:nvSpPr>
          <p:cNvPr id="536578" name="AutoShape 2" descr="Displaying IMG_17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6580" name="AutoShape 4" descr="Displaying IMG_17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2286000" y="2438400"/>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2743200" y="2438400"/>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3200400" y="2438400"/>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3657600" y="2438400"/>
            <a:ext cx="647700" cy="647700"/>
          </a:xfrm>
          <a:prstGeom prst="rect">
            <a:avLst/>
          </a:prstGeom>
          <a:noFill/>
        </p:spPr>
      </p:pic>
      <p:pic>
        <p:nvPicPr>
          <p:cNvPr id="22"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4114800" y="2438400"/>
            <a:ext cx="647700" cy="647700"/>
          </a:xfrm>
          <a:prstGeom prst="rect">
            <a:avLst/>
          </a:prstGeom>
          <a:noFill/>
        </p:spPr>
      </p:pic>
      <p:pic>
        <p:nvPicPr>
          <p:cNvPr id="23"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4572000" y="2438400"/>
            <a:ext cx="647700" cy="647700"/>
          </a:xfrm>
          <a:prstGeom prst="rect">
            <a:avLst/>
          </a:prstGeom>
          <a:noFill/>
        </p:spPr>
      </p:pic>
      <p:pic>
        <p:nvPicPr>
          <p:cNvPr id="24"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5029200" y="2438400"/>
            <a:ext cx="647700" cy="647700"/>
          </a:xfrm>
          <a:prstGeom prst="rect">
            <a:avLst/>
          </a:prstGeom>
          <a:noFill/>
        </p:spPr>
      </p:pic>
      <p:pic>
        <p:nvPicPr>
          <p:cNvPr id="25"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5486400" y="2438400"/>
            <a:ext cx="647700" cy="647700"/>
          </a:xfrm>
          <a:prstGeom prst="rect">
            <a:avLst/>
          </a:prstGeom>
          <a:noFill/>
        </p:spPr>
      </p:pic>
      <p:pic>
        <p:nvPicPr>
          <p:cNvPr id="26"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5943600" y="2438400"/>
            <a:ext cx="647700" cy="647700"/>
          </a:xfrm>
          <a:prstGeom prst="rect">
            <a:avLst/>
          </a:prstGeom>
          <a:noFill/>
        </p:spPr>
      </p:pic>
      <p:pic>
        <p:nvPicPr>
          <p:cNvPr id="27" name="Picture 2" descr="https://lessonpix.com/drawings/27620/100x100/Counting+Cube.png"/>
          <p:cNvPicPr>
            <a:picLocks noChangeAspect="1" noChangeArrowheads="1"/>
          </p:cNvPicPr>
          <p:nvPr/>
        </p:nvPicPr>
        <p:blipFill>
          <a:blip r:embed="rId4" cstate="print"/>
          <a:srcRect/>
          <a:stretch>
            <a:fillRect/>
          </a:stretch>
        </p:blipFill>
        <p:spPr bwMode="auto">
          <a:xfrm rot="5400000">
            <a:off x="6400800" y="2438400"/>
            <a:ext cx="647700" cy="647700"/>
          </a:xfrm>
          <a:prstGeom prst="rect">
            <a:avLst/>
          </a:prstGeom>
          <a:noFill/>
        </p:spPr>
      </p:pic>
      <p:sp>
        <p:nvSpPr>
          <p:cNvPr id="32" name="TextBox 31"/>
          <p:cNvSpPr txBox="1"/>
          <p:nvPr/>
        </p:nvSpPr>
        <p:spPr>
          <a:xfrm>
            <a:off x="2720645" y="3276600"/>
            <a:ext cx="3735061" cy="369332"/>
          </a:xfrm>
          <a:prstGeom prst="rect">
            <a:avLst/>
          </a:prstGeom>
          <a:noFill/>
        </p:spPr>
        <p:txBody>
          <a:bodyPr wrap="none" rtlCol="0">
            <a:spAutoFit/>
          </a:bodyPr>
          <a:lstStyle/>
          <a:p>
            <a:pPr algn="ctr"/>
            <a:r>
              <a:rPr lang="en-US" b="1"/>
              <a:t>Put all of your linking cubes together.</a:t>
            </a:r>
          </a:p>
        </p:txBody>
      </p:sp>
      <p:sp>
        <p:nvSpPr>
          <p:cNvPr id="43" name="TextBox 42"/>
          <p:cNvSpPr txBox="1"/>
          <p:nvPr/>
        </p:nvSpPr>
        <p:spPr>
          <a:xfrm>
            <a:off x="685800" y="685800"/>
            <a:ext cx="7848600" cy="1200329"/>
          </a:xfrm>
          <a:prstGeom prst="rect">
            <a:avLst/>
          </a:prstGeom>
          <a:noFill/>
        </p:spPr>
        <p:txBody>
          <a:bodyPr wrap="square" rtlCol="0">
            <a:spAutoFit/>
          </a:bodyPr>
          <a:lstStyle/>
          <a:p>
            <a:pPr algn="ctr"/>
            <a:r>
              <a:rPr lang="en-US" sz="2400" b="1"/>
              <a:t>Imagine it’s a beautiful summer day at the park,</a:t>
            </a:r>
          </a:p>
          <a:p>
            <a:pPr algn="ctr"/>
            <a:r>
              <a:rPr lang="en-US" sz="2400" b="1"/>
              <a:t>and you are having a picnic with your friends.  Now,</a:t>
            </a:r>
          </a:p>
          <a:p>
            <a:pPr algn="ctr"/>
            <a:r>
              <a:rPr lang="en-US" sz="2400" b="1"/>
              <a:t>imagine that 10 ants come to share your picnic!</a:t>
            </a:r>
          </a:p>
        </p:txBody>
      </p:sp>
      <p:sp>
        <p:nvSpPr>
          <p:cNvPr id="44" name="TextBox 43"/>
          <p:cNvSpPr txBox="1"/>
          <p:nvPr/>
        </p:nvSpPr>
        <p:spPr>
          <a:xfrm>
            <a:off x="609600" y="838200"/>
            <a:ext cx="7848600" cy="830997"/>
          </a:xfrm>
          <a:prstGeom prst="rect">
            <a:avLst/>
          </a:prstGeom>
          <a:noFill/>
        </p:spPr>
        <p:txBody>
          <a:bodyPr wrap="square" rtlCol="0">
            <a:spAutoFit/>
          </a:bodyPr>
          <a:lstStyle/>
          <a:p>
            <a:pPr algn="ctr"/>
            <a:r>
              <a:rPr lang="en-US" sz="2400" b="1"/>
              <a:t>Let’s pretend your paper is a little picnic blanket.  How many</a:t>
            </a:r>
          </a:p>
          <a:p>
            <a:pPr algn="ctr"/>
            <a:r>
              <a:rPr lang="en-US" sz="2400" b="1"/>
              <a:t>ants do you have?  Put them all on your blanket.  </a:t>
            </a:r>
          </a:p>
        </p:txBody>
      </p:sp>
      <p:sp>
        <p:nvSpPr>
          <p:cNvPr id="45" name="TextBox 44"/>
          <p:cNvSpPr txBox="1"/>
          <p:nvPr/>
        </p:nvSpPr>
        <p:spPr>
          <a:xfrm>
            <a:off x="609600" y="685800"/>
            <a:ext cx="7848600" cy="1200329"/>
          </a:xfrm>
          <a:prstGeom prst="rect">
            <a:avLst/>
          </a:prstGeom>
          <a:noFill/>
        </p:spPr>
        <p:txBody>
          <a:bodyPr wrap="square" rtlCol="0">
            <a:spAutoFit/>
          </a:bodyPr>
          <a:lstStyle/>
          <a:p>
            <a:pPr algn="ctr"/>
            <a:r>
              <a:rPr lang="en-US" sz="2400" b="1"/>
              <a:t>Imagine that another ant got full too, and left the blanket.</a:t>
            </a:r>
          </a:p>
          <a:p>
            <a:pPr algn="ctr"/>
            <a:r>
              <a:rPr lang="en-US" sz="2400" b="1"/>
              <a:t>Break off another cube and put it with its full friend.</a:t>
            </a:r>
          </a:p>
          <a:p>
            <a:pPr algn="ctr"/>
            <a:r>
              <a:rPr lang="en-US" sz="2400" b="1"/>
              <a:t>Draw a number bond!</a:t>
            </a:r>
          </a:p>
        </p:txBody>
      </p:sp>
      <p:sp>
        <p:nvSpPr>
          <p:cNvPr id="46" name="Rectangle 45"/>
          <p:cNvSpPr/>
          <p:nvPr/>
        </p:nvSpPr>
        <p:spPr>
          <a:xfrm>
            <a:off x="304800" y="762000"/>
            <a:ext cx="8534400" cy="1200329"/>
          </a:xfrm>
          <a:prstGeom prst="rect">
            <a:avLst/>
          </a:prstGeom>
        </p:spPr>
        <p:txBody>
          <a:bodyPr wrap="square">
            <a:spAutoFit/>
          </a:bodyPr>
          <a:lstStyle/>
          <a:p>
            <a:pPr algn="ctr"/>
            <a:r>
              <a:rPr lang="en-US" sz="2400" b="1"/>
              <a:t>Pretend 1 ant got full and crawled away.  Break off a </a:t>
            </a:r>
          </a:p>
          <a:p>
            <a:pPr algn="ctr"/>
            <a:r>
              <a:rPr lang="en-US" sz="2400" b="1"/>
              <a:t>linking cube and make it crawl off the blanket.  Draw a </a:t>
            </a:r>
          </a:p>
          <a:p>
            <a:pPr algn="ctr"/>
            <a:r>
              <a:rPr lang="en-US" sz="2400" b="1"/>
              <a:t>number bond!</a:t>
            </a:r>
          </a:p>
        </p:txBody>
      </p:sp>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8" fill="hold" grpId="0" nodeType="clickEffect">
                                  <p:stCondLst>
                                    <p:cond delay="0"/>
                                  </p:stCondLst>
                                  <p:childTnLst>
                                    <p:anim calcmode="lin" valueType="num">
                                      <p:cBhvr additive="base">
                                        <p:cTn id="52" dur="500"/>
                                        <p:tgtEl>
                                          <p:spTgt spid="17"/>
                                        </p:tgtEl>
                                        <p:attrNameLst>
                                          <p:attrName>ppt_x</p:attrName>
                                        </p:attrNameLst>
                                      </p:cBhvr>
                                      <p:tavLst>
                                        <p:tav tm="0">
                                          <p:val>
                                            <p:strVal val="ppt_x"/>
                                          </p:val>
                                        </p:tav>
                                        <p:tav tm="100000">
                                          <p:val>
                                            <p:strVal val="0-ppt_w/2"/>
                                          </p:val>
                                        </p:tav>
                                      </p:tavLst>
                                    </p:anim>
                                    <p:anim calcmode="lin" valueType="num">
                                      <p:cBhvr additive="base">
                                        <p:cTn id="53" dur="500"/>
                                        <p:tgtEl>
                                          <p:spTgt spid="17"/>
                                        </p:tgtEl>
                                        <p:attrNameLst>
                                          <p:attrName>ppt_y</p:attrName>
                                        </p:attrNameLst>
                                      </p:cBhvr>
                                      <p:tavLst>
                                        <p:tav tm="0">
                                          <p:val>
                                            <p:strVal val="ppt_y"/>
                                          </p:val>
                                        </p:tav>
                                        <p:tav tm="100000">
                                          <p:val>
                                            <p:strVal val="ppt_y"/>
                                          </p:val>
                                        </p:tav>
                                      </p:tavLst>
                                    </p:anim>
                                    <p:set>
                                      <p:cBhvr>
                                        <p:cTn id="54" dur="1" fill="hold">
                                          <p:stCondLst>
                                            <p:cond delay="499"/>
                                          </p:stCondLst>
                                        </p:cTn>
                                        <p:tgtEl>
                                          <p:spTgt spid="17"/>
                                        </p:tgtEl>
                                        <p:attrNameLst>
                                          <p:attrName>style.visibility</p:attrName>
                                        </p:attrNameLst>
                                      </p:cBhvr>
                                      <p:to>
                                        <p:strVal val="hidden"/>
                                      </p:to>
                                    </p:set>
                                  </p:childTnLst>
                                </p:cTn>
                              </p:par>
                              <p:par>
                                <p:cTn id="55" presetID="2" presetClass="entr" presetSubtype="2"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1+#ppt_w/2"/>
                                          </p:val>
                                        </p:tav>
                                        <p:tav tm="100000">
                                          <p:val>
                                            <p:strVal val="#ppt_x"/>
                                          </p:val>
                                        </p:tav>
                                      </p:tavLst>
                                    </p:anim>
                                    <p:anim calcmode="lin" valueType="num">
                                      <p:cBhvr additive="base">
                                        <p:cTn id="58" dur="500" fill="hold"/>
                                        <p:tgtEl>
                                          <p:spTgt spid="43"/>
                                        </p:tgtEl>
                                        <p:attrNameLst>
                                          <p:attrName>ppt_y</p:attrName>
                                        </p:attrNameLst>
                                      </p:cBhvr>
                                      <p:tavLst>
                                        <p:tav tm="0">
                                          <p:val>
                                            <p:strVal val="#ppt_y"/>
                                          </p:val>
                                        </p:tav>
                                        <p:tav tm="100000">
                                          <p:val>
                                            <p:strVal val="#ppt_y"/>
                                          </p:val>
                                        </p:tav>
                                      </p:tavLst>
                                    </p:anim>
                                  </p:childTnLst>
                                </p:cTn>
                              </p:par>
                              <p:par>
                                <p:cTn id="59" presetID="1" presetClass="exit"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8" fill="hold" grpId="1" nodeType="clickEffect">
                                  <p:stCondLst>
                                    <p:cond delay="0"/>
                                  </p:stCondLst>
                                  <p:childTnLst>
                                    <p:anim calcmode="lin" valueType="num">
                                      <p:cBhvr additive="base">
                                        <p:cTn id="64" dur="500"/>
                                        <p:tgtEl>
                                          <p:spTgt spid="43"/>
                                        </p:tgtEl>
                                        <p:attrNameLst>
                                          <p:attrName>ppt_x</p:attrName>
                                        </p:attrNameLst>
                                      </p:cBhvr>
                                      <p:tavLst>
                                        <p:tav tm="0">
                                          <p:val>
                                            <p:strVal val="ppt_x"/>
                                          </p:val>
                                        </p:tav>
                                        <p:tav tm="100000">
                                          <p:val>
                                            <p:strVal val="0-ppt_w/2"/>
                                          </p:val>
                                        </p:tav>
                                      </p:tavLst>
                                    </p:anim>
                                    <p:anim calcmode="lin" valueType="num">
                                      <p:cBhvr additive="base">
                                        <p:cTn id="65" dur="500"/>
                                        <p:tgtEl>
                                          <p:spTgt spid="43"/>
                                        </p:tgtEl>
                                        <p:attrNameLst>
                                          <p:attrName>ppt_y</p:attrName>
                                        </p:attrNameLst>
                                      </p:cBhvr>
                                      <p:tavLst>
                                        <p:tav tm="0">
                                          <p:val>
                                            <p:strVal val="ppt_y"/>
                                          </p:val>
                                        </p:tav>
                                        <p:tav tm="100000">
                                          <p:val>
                                            <p:strVal val="ppt_y"/>
                                          </p:val>
                                        </p:tav>
                                      </p:tavLst>
                                    </p:anim>
                                    <p:set>
                                      <p:cBhvr>
                                        <p:cTn id="66" dur="1" fill="hold">
                                          <p:stCondLst>
                                            <p:cond delay="499"/>
                                          </p:stCondLst>
                                        </p:cTn>
                                        <p:tgtEl>
                                          <p:spTgt spid="43"/>
                                        </p:tgtEl>
                                        <p:attrNameLst>
                                          <p:attrName>style.visibility</p:attrName>
                                        </p:attrNameLst>
                                      </p:cBhvr>
                                      <p:to>
                                        <p:strVal val="hidden"/>
                                      </p:to>
                                    </p:set>
                                  </p:childTnLst>
                                </p:cTn>
                              </p:par>
                              <p:par>
                                <p:cTn id="67" presetID="2" presetClass="entr" presetSubtype="2"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500" fill="hold"/>
                                        <p:tgtEl>
                                          <p:spTgt spid="44"/>
                                        </p:tgtEl>
                                        <p:attrNameLst>
                                          <p:attrName>ppt_x</p:attrName>
                                        </p:attrNameLst>
                                      </p:cBhvr>
                                      <p:tavLst>
                                        <p:tav tm="0">
                                          <p:val>
                                            <p:strVal val="1+#ppt_w/2"/>
                                          </p:val>
                                        </p:tav>
                                        <p:tav tm="100000">
                                          <p:val>
                                            <p:strVal val="#ppt_x"/>
                                          </p:val>
                                        </p:tav>
                                      </p:tavLst>
                                    </p:anim>
                                    <p:anim calcmode="lin" valueType="num">
                                      <p:cBhvr additive="base">
                                        <p:cTn id="7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8" fill="hold" grpId="1" nodeType="clickEffect">
                                  <p:stCondLst>
                                    <p:cond delay="0"/>
                                  </p:stCondLst>
                                  <p:childTnLst>
                                    <p:anim calcmode="lin" valueType="num">
                                      <p:cBhvr additive="base">
                                        <p:cTn id="74" dur="500"/>
                                        <p:tgtEl>
                                          <p:spTgt spid="44"/>
                                        </p:tgtEl>
                                        <p:attrNameLst>
                                          <p:attrName>ppt_x</p:attrName>
                                        </p:attrNameLst>
                                      </p:cBhvr>
                                      <p:tavLst>
                                        <p:tav tm="0">
                                          <p:val>
                                            <p:strVal val="ppt_x"/>
                                          </p:val>
                                        </p:tav>
                                        <p:tav tm="100000">
                                          <p:val>
                                            <p:strVal val="0-ppt_w/2"/>
                                          </p:val>
                                        </p:tav>
                                      </p:tavLst>
                                    </p:anim>
                                    <p:anim calcmode="lin" valueType="num">
                                      <p:cBhvr additive="base">
                                        <p:cTn id="75" dur="500"/>
                                        <p:tgtEl>
                                          <p:spTgt spid="44"/>
                                        </p:tgtEl>
                                        <p:attrNameLst>
                                          <p:attrName>ppt_y</p:attrName>
                                        </p:attrNameLst>
                                      </p:cBhvr>
                                      <p:tavLst>
                                        <p:tav tm="0">
                                          <p:val>
                                            <p:strVal val="ppt_y"/>
                                          </p:val>
                                        </p:tav>
                                        <p:tav tm="100000">
                                          <p:val>
                                            <p:strVal val="ppt_y"/>
                                          </p:val>
                                        </p:tav>
                                      </p:tavLst>
                                    </p:anim>
                                    <p:set>
                                      <p:cBhvr>
                                        <p:cTn id="76" dur="1" fill="hold">
                                          <p:stCondLst>
                                            <p:cond delay="499"/>
                                          </p:stCondLst>
                                        </p:cTn>
                                        <p:tgtEl>
                                          <p:spTgt spid="44"/>
                                        </p:tgtEl>
                                        <p:attrNameLst>
                                          <p:attrName>style.visibility</p:attrName>
                                        </p:attrNameLst>
                                      </p:cBhvr>
                                      <p:to>
                                        <p:strVal val="hidden"/>
                                      </p:to>
                                    </p:set>
                                  </p:childTnLst>
                                </p:cTn>
                              </p:par>
                              <p:par>
                                <p:cTn id="77" presetID="2" presetClass="entr" presetSubtype="2"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1+#ppt_w/2"/>
                                          </p:val>
                                        </p:tav>
                                        <p:tav tm="100000">
                                          <p:val>
                                            <p:strVal val="#ppt_x"/>
                                          </p:val>
                                        </p:tav>
                                      </p:tavLst>
                                    </p:anim>
                                    <p:anim calcmode="lin" valueType="num">
                                      <p:cBhvr additive="base">
                                        <p:cTn id="80" dur="500" fill="hold"/>
                                        <p:tgtEl>
                                          <p:spTgt spid="46"/>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 presetClass="exit" presetSubtype="2" fill="hold" nodeType="afterEffect">
                                  <p:stCondLst>
                                    <p:cond delay="0"/>
                                  </p:stCondLst>
                                  <p:childTnLst>
                                    <p:anim calcmode="lin" valueType="num">
                                      <p:cBhvr additive="base">
                                        <p:cTn id="83" dur="3000"/>
                                        <p:tgtEl>
                                          <p:spTgt spid="27"/>
                                        </p:tgtEl>
                                        <p:attrNameLst>
                                          <p:attrName>ppt_x</p:attrName>
                                        </p:attrNameLst>
                                      </p:cBhvr>
                                      <p:tavLst>
                                        <p:tav tm="0">
                                          <p:val>
                                            <p:strVal val="ppt_x"/>
                                          </p:val>
                                        </p:tav>
                                        <p:tav tm="100000">
                                          <p:val>
                                            <p:strVal val="1+ppt_w/2"/>
                                          </p:val>
                                        </p:tav>
                                      </p:tavLst>
                                    </p:anim>
                                    <p:anim calcmode="lin" valueType="num">
                                      <p:cBhvr additive="base">
                                        <p:cTn id="84" dur="3000"/>
                                        <p:tgtEl>
                                          <p:spTgt spid="27"/>
                                        </p:tgtEl>
                                        <p:attrNameLst>
                                          <p:attrName>ppt_y</p:attrName>
                                        </p:attrNameLst>
                                      </p:cBhvr>
                                      <p:tavLst>
                                        <p:tav tm="0">
                                          <p:val>
                                            <p:strVal val="ppt_y"/>
                                          </p:val>
                                        </p:tav>
                                        <p:tav tm="100000">
                                          <p:val>
                                            <p:strVal val="ppt_y"/>
                                          </p:val>
                                        </p:tav>
                                      </p:tavLst>
                                    </p:anim>
                                    <p:set>
                                      <p:cBhvr>
                                        <p:cTn id="85" dur="1" fill="hold">
                                          <p:stCondLst>
                                            <p:cond delay="2999"/>
                                          </p:stCondLst>
                                        </p:cTn>
                                        <p:tgtEl>
                                          <p:spTgt spid="2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xit" presetSubtype="8" fill="hold" grpId="1" nodeType="clickEffect">
                                  <p:stCondLst>
                                    <p:cond delay="0"/>
                                  </p:stCondLst>
                                  <p:childTnLst>
                                    <p:anim calcmode="lin" valueType="num">
                                      <p:cBhvr additive="base">
                                        <p:cTn id="89" dur="500"/>
                                        <p:tgtEl>
                                          <p:spTgt spid="46"/>
                                        </p:tgtEl>
                                        <p:attrNameLst>
                                          <p:attrName>ppt_x</p:attrName>
                                        </p:attrNameLst>
                                      </p:cBhvr>
                                      <p:tavLst>
                                        <p:tav tm="0">
                                          <p:val>
                                            <p:strVal val="ppt_x"/>
                                          </p:val>
                                        </p:tav>
                                        <p:tav tm="100000">
                                          <p:val>
                                            <p:strVal val="0-ppt_w/2"/>
                                          </p:val>
                                        </p:tav>
                                      </p:tavLst>
                                    </p:anim>
                                    <p:anim calcmode="lin" valueType="num">
                                      <p:cBhvr additive="base">
                                        <p:cTn id="90" dur="500"/>
                                        <p:tgtEl>
                                          <p:spTgt spid="46"/>
                                        </p:tgtEl>
                                        <p:attrNameLst>
                                          <p:attrName>ppt_y</p:attrName>
                                        </p:attrNameLst>
                                      </p:cBhvr>
                                      <p:tavLst>
                                        <p:tav tm="0">
                                          <p:val>
                                            <p:strVal val="ppt_y"/>
                                          </p:val>
                                        </p:tav>
                                        <p:tav tm="100000">
                                          <p:val>
                                            <p:strVal val="ppt_y"/>
                                          </p:val>
                                        </p:tav>
                                      </p:tavLst>
                                    </p:anim>
                                    <p:set>
                                      <p:cBhvr>
                                        <p:cTn id="91" dur="1" fill="hold">
                                          <p:stCondLst>
                                            <p:cond delay="499"/>
                                          </p:stCondLst>
                                        </p:cTn>
                                        <p:tgtEl>
                                          <p:spTgt spid="46"/>
                                        </p:tgtEl>
                                        <p:attrNameLst>
                                          <p:attrName>style.visibility</p:attrName>
                                        </p:attrNameLst>
                                      </p:cBhvr>
                                      <p:to>
                                        <p:strVal val="hidden"/>
                                      </p:to>
                                    </p:set>
                                  </p:childTnLst>
                                </p:cTn>
                              </p:par>
                              <p:par>
                                <p:cTn id="92" presetID="2" presetClass="entr" presetSubtype="2"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 calcmode="lin" valueType="num">
                                      <p:cBhvr additive="base">
                                        <p:cTn id="94" dur="500" fill="hold"/>
                                        <p:tgtEl>
                                          <p:spTgt spid="45"/>
                                        </p:tgtEl>
                                        <p:attrNameLst>
                                          <p:attrName>ppt_x</p:attrName>
                                        </p:attrNameLst>
                                      </p:cBhvr>
                                      <p:tavLst>
                                        <p:tav tm="0">
                                          <p:val>
                                            <p:strVal val="1+#ppt_w/2"/>
                                          </p:val>
                                        </p:tav>
                                        <p:tav tm="100000">
                                          <p:val>
                                            <p:strVal val="#ppt_x"/>
                                          </p:val>
                                        </p:tav>
                                      </p:tavLst>
                                    </p:anim>
                                    <p:anim calcmode="lin" valueType="num">
                                      <p:cBhvr additive="base">
                                        <p:cTn id="95" dur="500" fill="hold"/>
                                        <p:tgtEl>
                                          <p:spTgt spid="45"/>
                                        </p:tgtEl>
                                        <p:attrNameLst>
                                          <p:attrName>ppt_y</p:attrName>
                                        </p:attrNameLst>
                                      </p:cBhvr>
                                      <p:tavLst>
                                        <p:tav tm="0">
                                          <p:val>
                                            <p:strVal val="#ppt_y"/>
                                          </p:val>
                                        </p:tav>
                                        <p:tav tm="100000">
                                          <p:val>
                                            <p:strVal val="#ppt_y"/>
                                          </p:val>
                                        </p:tav>
                                      </p:tavLst>
                                    </p:anim>
                                  </p:childTnLst>
                                </p:cTn>
                              </p:par>
                            </p:childTnLst>
                          </p:cTn>
                        </p:par>
                        <p:par>
                          <p:cTn id="96" fill="hold">
                            <p:stCondLst>
                              <p:cond delay="500"/>
                            </p:stCondLst>
                            <p:childTnLst>
                              <p:par>
                                <p:cTn id="97" presetID="2" presetClass="exit" presetSubtype="2" fill="hold" nodeType="afterEffect">
                                  <p:stCondLst>
                                    <p:cond delay="0"/>
                                  </p:stCondLst>
                                  <p:childTnLst>
                                    <p:anim calcmode="lin" valueType="num">
                                      <p:cBhvr additive="base">
                                        <p:cTn id="98" dur="3000"/>
                                        <p:tgtEl>
                                          <p:spTgt spid="26"/>
                                        </p:tgtEl>
                                        <p:attrNameLst>
                                          <p:attrName>ppt_x</p:attrName>
                                        </p:attrNameLst>
                                      </p:cBhvr>
                                      <p:tavLst>
                                        <p:tav tm="0">
                                          <p:val>
                                            <p:strVal val="ppt_x"/>
                                          </p:val>
                                        </p:tav>
                                        <p:tav tm="100000">
                                          <p:val>
                                            <p:strVal val="1+ppt_w/2"/>
                                          </p:val>
                                        </p:tav>
                                      </p:tavLst>
                                    </p:anim>
                                    <p:anim calcmode="lin" valueType="num">
                                      <p:cBhvr additive="base">
                                        <p:cTn id="99" dur="3000"/>
                                        <p:tgtEl>
                                          <p:spTgt spid="26"/>
                                        </p:tgtEl>
                                        <p:attrNameLst>
                                          <p:attrName>ppt_y</p:attrName>
                                        </p:attrNameLst>
                                      </p:cBhvr>
                                      <p:tavLst>
                                        <p:tav tm="0">
                                          <p:val>
                                            <p:strVal val="ppt_y"/>
                                          </p:val>
                                        </p:tav>
                                        <p:tav tm="100000">
                                          <p:val>
                                            <p:strVal val="ppt_y"/>
                                          </p:val>
                                        </p:tav>
                                      </p:tavLst>
                                    </p:anim>
                                    <p:set>
                                      <p:cBhvr>
                                        <p:cTn id="100" dur="1" fill="hold">
                                          <p:stCondLst>
                                            <p:cond delay="2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2" grpId="1"/>
      <p:bldP spid="43" grpId="0"/>
      <p:bldP spid="43" grpId="1"/>
      <p:bldP spid="44" grpId="0"/>
      <p:bldP spid="44" grpId="1"/>
      <p:bldP spid="45" grpId="0"/>
      <p:bldP spid="46" grpId="0"/>
      <p:bldP spid="46" grpId="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28</a:t>
            </a:r>
          </a:p>
        </p:txBody>
      </p:sp>
      <p:sp>
        <p:nvSpPr>
          <p:cNvPr id="16" name="Rectangle 15"/>
          <p:cNvSpPr/>
          <p:nvPr/>
        </p:nvSpPr>
        <p:spPr>
          <a:xfrm>
            <a:off x="914400" y="228600"/>
            <a:ext cx="1600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914400"/>
            <a:ext cx="7848600" cy="1200329"/>
          </a:xfrm>
          <a:prstGeom prst="rect">
            <a:avLst/>
          </a:prstGeom>
          <a:noFill/>
        </p:spPr>
        <p:txBody>
          <a:bodyPr wrap="square" rtlCol="0">
            <a:spAutoFit/>
          </a:bodyPr>
          <a:lstStyle/>
          <a:p>
            <a:pPr algn="ctr"/>
            <a:r>
              <a:rPr lang="en-US" sz="2400" b="1">
                <a:solidFill>
                  <a:srgbClr val="FF0000"/>
                </a:solidFill>
              </a:rPr>
              <a:t>With your partner, continue to act out the story as the ants get full one by one!  Each time, make a new number bond.  Then make up your own picnic story!</a:t>
            </a:r>
          </a:p>
        </p:txBody>
      </p:sp>
      <p:sp>
        <p:nvSpPr>
          <p:cNvPr id="536578" name="AutoShape 2" descr="Displaying IMG_17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6580" name="AutoShape 4" descr="Displaying IMG_17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2" descr="http://images.clipartpanda.com/intercourse-clipart-animal_picnicfreedownloadbyphillipmartin.gif"/>
          <p:cNvPicPr>
            <a:picLocks noChangeAspect="1" noChangeArrowheads="1"/>
          </p:cNvPicPr>
          <p:nvPr/>
        </p:nvPicPr>
        <p:blipFill>
          <a:blip r:embed="rId3" cstate="print"/>
          <a:srcRect/>
          <a:stretch>
            <a:fillRect/>
          </a:stretch>
        </p:blipFill>
        <p:spPr bwMode="auto">
          <a:xfrm>
            <a:off x="2667000" y="2438400"/>
            <a:ext cx="3962400" cy="3778955"/>
          </a:xfrm>
          <a:prstGeom prst="rect">
            <a:avLst/>
          </a:prstGeom>
          <a:noFill/>
        </p:spPr>
      </p:pic>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9650" name="Picture 2"/>
          <p:cNvPicPr>
            <a:picLocks noChangeAspect="1" noChangeArrowheads="1"/>
          </p:cNvPicPr>
          <p:nvPr/>
        </p:nvPicPr>
        <p:blipFill>
          <a:blip r:embed="rId3" cstate="print"/>
          <a:srcRect/>
          <a:stretch>
            <a:fillRect/>
          </a:stretch>
        </p:blipFill>
        <p:spPr bwMode="auto">
          <a:xfrm>
            <a:off x="228600" y="228600"/>
            <a:ext cx="8610600" cy="457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905000" y="685800"/>
            <a:ext cx="5257800" cy="5987407"/>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3" cstate="print"/>
          <a:srcRect/>
          <a:stretch>
            <a:fillRect/>
          </a:stretch>
        </p:blipFill>
        <p:spPr bwMode="auto">
          <a:xfrm>
            <a:off x="2057400" y="609600"/>
            <a:ext cx="5181600" cy="6046858"/>
          </a:xfrm>
          <a:prstGeom prst="rect">
            <a:avLst/>
          </a:prstGeom>
          <a:noFill/>
          <a:ln w="9525">
            <a:noFill/>
            <a:miter lim="800000"/>
            <a:headEnd/>
            <a:tailEnd/>
          </a:ln>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9650" name="Picture 2"/>
          <p:cNvPicPr>
            <a:picLocks noChangeAspect="1" noChangeArrowheads="1"/>
          </p:cNvPicPr>
          <p:nvPr/>
        </p:nvPicPr>
        <p:blipFill>
          <a:blip r:embed="rId4" cstate="print"/>
          <a:srcRect/>
          <a:stretch>
            <a:fillRect/>
          </a:stretch>
        </p:blipFill>
        <p:spPr bwMode="auto">
          <a:xfrm>
            <a:off x="228600" y="228600"/>
            <a:ext cx="8610600" cy="4572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9" name="Picture 8"/>
          <p:cNvPicPr>
            <a:picLocks noChangeAspect="1"/>
          </p:cNvPicPr>
          <p:nvPr/>
        </p:nvPicPr>
        <p:blipFill>
          <a:blip r:embed="rId4"/>
          <a:stretch>
            <a:fillRect/>
          </a:stretch>
        </p:blipFill>
        <p:spPr>
          <a:xfrm>
            <a:off x="2215663" y="1287861"/>
            <a:ext cx="4909706" cy="1428278"/>
          </a:xfrm>
          <a:prstGeom prst="rect">
            <a:avLst/>
          </a:prstGeom>
        </p:spPr>
      </p:pic>
      <p:pic>
        <p:nvPicPr>
          <p:cNvPr id="11" name="Picture 10"/>
          <p:cNvPicPr>
            <a:picLocks noChangeAspect="1"/>
          </p:cNvPicPr>
          <p:nvPr/>
        </p:nvPicPr>
        <p:blipFill>
          <a:blip r:embed="rId5"/>
          <a:stretch>
            <a:fillRect/>
          </a:stretch>
        </p:blipFill>
        <p:spPr>
          <a:xfrm>
            <a:off x="2215663" y="2742739"/>
            <a:ext cx="4865074" cy="1800226"/>
          </a:xfrm>
          <a:prstGeom prst="rect">
            <a:avLst/>
          </a:prstGeom>
        </p:spPr>
      </p:pic>
    </p:spTree>
    <p:extLst>
      <p:ext uri="{BB962C8B-B14F-4D97-AF65-F5344CB8AC3E}">
        <p14:creationId xmlns:p14="http://schemas.microsoft.com/office/powerpoint/2010/main" val="1491909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4" name="Picture 13"/>
          <p:cNvPicPr>
            <a:picLocks noChangeAspect="1"/>
          </p:cNvPicPr>
          <p:nvPr/>
        </p:nvPicPr>
        <p:blipFill>
          <a:blip r:embed="rId6"/>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394416917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5008" y="701173"/>
            <a:ext cx="6767235" cy="4462760"/>
          </a:xfrm>
          <a:prstGeom prst="rect">
            <a:avLst/>
          </a:prstGeom>
          <a:noFill/>
        </p:spPr>
        <p:txBody>
          <a:bodyPr wrap="square" rtlCol="0">
            <a:spAutoFit/>
          </a:bodyPr>
          <a:lstStyle/>
          <a:p>
            <a:pPr algn="ctr"/>
            <a:r>
              <a:rPr lang="en-US" sz="4800" b="1">
                <a:latin typeface="Kristen ITC" panose="03050502040202030202" pitchFamily="66" charset="0"/>
              </a:rPr>
              <a:t>Lesson 29</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600">
                <a:latin typeface="Kristen ITC" panose="03050502040202030202" pitchFamily="66" charset="0"/>
              </a:rPr>
              <a:t>I can use 5-group drawings and equations to show addition stories.</a:t>
            </a: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2737154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Core Fluency Differentiated Practice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60" y="1282421"/>
            <a:ext cx="7921625" cy="1631216"/>
          </a:xfrm>
          <a:prstGeom prst="rect">
            <a:avLst/>
          </a:prstGeom>
          <a:noFill/>
        </p:spPr>
        <p:txBody>
          <a:bodyPr wrap="square" rtlCol="0">
            <a:spAutoFit/>
          </a:bodyPr>
          <a:lstStyle/>
          <a:p>
            <a:pPr algn="ctr"/>
            <a:r>
              <a:rPr lang="en-US" sz="2000" b="1">
                <a:solidFill>
                  <a:srgbClr val="00B050"/>
                </a:solidFill>
              </a:rPr>
              <a:t>Complete as many problems as you can in 96 seconds.  Your goal is to do your very best and work hard to improve the next time we practice.  When you finish them all AND get them all right, you get to move up to the next practice!  Remember, you are not competing against your classmates.  You are just competing against yourself!</a:t>
            </a:r>
            <a:endParaRPr lang="en-US" b="1">
              <a:solidFill>
                <a:srgbClr val="00B050"/>
              </a:solidFill>
            </a:endParaRPr>
          </a:p>
        </p:txBody>
      </p:sp>
      <p:pic>
        <p:nvPicPr>
          <p:cNvPr id="7170"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83"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425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8366" y="1124214"/>
            <a:ext cx="7571724" cy="1477328"/>
          </a:xfrm>
          <a:prstGeom prst="rect">
            <a:avLst/>
          </a:prstGeom>
          <a:noFill/>
        </p:spPr>
        <p:txBody>
          <a:bodyPr wrap="square" rtlCol="0">
            <a:spAutoFit/>
          </a:bodyPr>
          <a:lstStyle/>
          <a:p>
            <a:pPr algn="ctr"/>
            <a:r>
              <a:rPr lang="en-US" b="1">
                <a:solidFill>
                  <a:srgbClr val="07A16E"/>
                </a:solidFill>
              </a:rPr>
              <a:t>Now, we’ll play a fast counting game!  Each person says the next 3 numbers.  So, if I say 11, 12, 13, what would the next person say?  And the next person?  The next person after that will only say 20.  Can you guess what you have to do if you say 10 or 20?  By the end of the game, everyone will be sitting.  After you say 20, the next person starts over with 1, 2, 3.  Here we go!</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1, 2, 3, Sit on 10 and 20</a:t>
            </a:r>
            <a:endParaRPr lang="en-US" sz="8000" b="1"/>
          </a:p>
        </p:txBody>
      </p:sp>
      <p:pic>
        <p:nvPicPr>
          <p:cNvPr id="8" name="Picture 7"/>
          <p:cNvPicPr>
            <a:picLocks noChangeAspect="1"/>
          </p:cNvPicPr>
          <p:nvPr/>
        </p:nvPicPr>
        <p:blipFill>
          <a:blip r:embed="rId4"/>
          <a:stretch>
            <a:fillRect/>
          </a:stretch>
        </p:blipFill>
        <p:spPr>
          <a:xfrm>
            <a:off x="6419201" y="3412436"/>
            <a:ext cx="1457325" cy="1600200"/>
          </a:xfrm>
          <a:prstGeom prst="rect">
            <a:avLst/>
          </a:prstGeom>
        </p:spPr>
      </p:pic>
      <p:cxnSp>
        <p:nvCxnSpPr>
          <p:cNvPr id="10" name="Straight Connector 9"/>
          <p:cNvCxnSpPr/>
          <p:nvPr/>
        </p:nvCxnSpPr>
        <p:spPr>
          <a:xfrm>
            <a:off x="7147863" y="4876800"/>
            <a:ext cx="0" cy="1295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6388" name="Picture 4" descr="http://www.gnurf.net/v3/wp-content/uploads/2009/04/041-vintage-racer-300x1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300" y="4381869"/>
            <a:ext cx="4419369" cy="191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316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33907" y="2709498"/>
            <a:ext cx="4343400" cy="2324100"/>
          </a:xfrm>
          <a:prstGeom prst="rect">
            <a:avLst/>
          </a:prstGeom>
        </p:spPr>
      </p:pic>
    </p:spTree>
    <p:extLst>
      <p:ext uri="{BB962C8B-B14F-4D97-AF65-F5344CB8AC3E}">
        <p14:creationId xmlns:p14="http://schemas.microsoft.com/office/powerpoint/2010/main" val="35373267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33907" y="2651897"/>
            <a:ext cx="4343400" cy="2352675"/>
          </a:xfrm>
          <a:prstGeom prst="rect">
            <a:avLst/>
          </a:prstGeom>
        </p:spPr>
      </p:pic>
    </p:spTree>
    <p:extLst>
      <p:ext uri="{BB962C8B-B14F-4D97-AF65-F5344CB8AC3E}">
        <p14:creationId xmlns:p14="http://schemas.microsoft.com/office/powerpoint/2010/main" val="241617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43432" y="2687926"/>
            <a:ext cx="4333875" cy="2343150"/>
          </a:xfrm>
          <a:prstGeom prst="rect">
            <a:avLst/>
          </a:prstGeom>
        </p:spPr>
      </p:pic>
    </p:spTree>
    <p:extLst>
      <p:ext uri="{BB962C8B-B14F-4D97-AF65-F5344CB8AC3E}">
        <p14:creationId xmlns:p14="http://schemas.microsoft.com/office/powerpoint/2010/main" val="21061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09825" y="2734384"/>
            <a:ext cx="4324350" cy="2314575"/>
          </a:xfrm>
          <a:prstGeom prst="rect">
            <a:avLst/>
          </a:prstGeom>
        </p:spPr>
      </p:pic>
    </p:spTree>
    <p:extLst>
      <p:ext uri="{BB962C8B-B14F-4D97-AF65-F5344CB8AC3E}">
        <p14:creationId xmlns:p14="http://schemas.microsoft.com/office/powerpoint/2010/main" val="29594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7548" y="2699646"/>
            <a:ext cx="4296627" cy="2320683"/>
          </a:xfrm>
          <a:prstGeom prst="rect">
            <a:avLst/>
          </a:prstGeom>
        </p:spPr>
      </p:pic>
    </p:spTree>
    <p:extLst>
      <p:ext uri="{BB962C8B-B14F-4D97-AF65-F5344CB8AC3E}">
        <p14:creationId xmlns:p14="http://schemas.microsoft.com/office/powerpoint/2010/main" val="380699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32786" y="2728635"/>
            <a:ext cx="4313777" cy="2291694"/>
          </a:xfrm>
          <a:prstGeom prst="rect">
            <a:avLst/>
          </a:prstGeom>
        </p:spPr>
      </p:pic>
    </p:spTree>
    <p:extLst>
      <p:ext uri="{BB962C8B-B14F-4D97-AF65-F5344CB8AC3E}">
        <p14:creationId xmlns:p14="http://schemas.microsoft.com/office/powerpoint/2010/main" val="16406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387415" y="2743542"/>
            <a:ext cx="4359148" cy="2276787"/>
          </a:xfrm>
          <a:prstGeom prst="rect">
            <a:avLst/>
          </a:prstGeom>
        </p:spPr>
      </p:pic>
    </p:spTree>
    <p:extLst>
      <p:ext uri="{BB962C8B-B14F-4D97-AF65-F5344CB8AC3E}">
        <p14:creationId xmlns:p14="http://schemas.microsoft.com/office/powerpoint/2010/main" val="331353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33907" y="2709498"/>
            <a:ext cx="4343400" cy="2324100"/>
          </a:xfrm>
          <a:prstGeom prst="rect">
            <a:avLst/>
          </a:prstGeom>
        </p:spPr>
      </p:pic>
    </p:spTree>
    <p:extLst>
      <p:ext uri="{BB962C8B-B14F-4D97-AF65-F5344CB8AC3E}">
        <p14:creationId xmlns:p14="http://schemas.microsoft.com/office/powerpoint/2010/main" val="5742838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29</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362199" y="2764202"/>
            <a:ext cx="4384364" cy="2256127"/>
          </a:xfrm>
          <a:prstGeom prst="rect">
            <a:avLst/>
          </a:prstGeom>
        </p:spPr>
      </p:pic>
    </p:spTree>
    <p:extLst>
      <p:ext uri="{BB962C8B-B14F-4D97-AF65-F5344CB8AC3E}">
        <p14:creationId xmlns:p14="http://schemas.microsoft.com/office/powerpoint/2010/main" val="41117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29</a:t>
            </a:r>
          </a:p>
        </p:txBody>
      </p:sp>
      <p:sp>
        <p:nvSpPr>
          <p:cNvPr id="39" name="TextBox 38"/>
          <p:cNvSpPr txBox="1"/>
          <p:nvPr/>
        </p:nvSpPr>
        <p:spPr>
          <a:xfrm>
            <a:off x="533400" y="990600"/>
            <a:ext cx="7924800" cy="1785104"/>
          </a:xfrm>
          <a:prstGeom prst="rect">
            <a:avLst/>
          </a:prstGeom>
          <a:noFill/>
        </p:spPr>
        <p:txBody>
          <a:bodyPr wrap="square" rtlCol="0">
            <a:spAutoFit/>
          </a:bodyPr>
          <a:lstStyle/>
          <a:p>
            <a:pPr algn="ctr"/>
            <a:r>
              <a:rPr lang="en-US" sz="2200" b="1"/>
              <a:t>Emma had 9 pennies.  Show her pennies in the middle of the desk.  She wanted to use 4 pennies to buy some gum and 5 pennies to buy a balloon.  Count and slide apart the pennies she needs to buy the gum and the balloon.  On your paper, show the number bond that corresponds to her pennies now.</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499872" y="1154430"/>
            <a:ext cx="7924800" cy="1446550"/>
          </a:xfrm>
          <a:prstGeom prst="rect">
            <a:avLst/>
          </a:prstGeom>
          <a:noFill/>
        </p:spPr>
        <p:txBody>
          <a:bodyPr wrap="square" rtlCol="0">
            <a:spAutoFit/>
          </a:bodyPr>
          <a:lstStyle/>
          <a:p>
            <a:pPr algn="ctr"/>
            <a:r>
              <a:rPr lang="en-US" sz="2200" b="1"/>
              <a:t>Now, slide your groups of pennies together again.  How many pennies in all?  Would you need to create a new number bond about what you just did?  Turn and talk to your partner about   your work.</a:t>
            </a:r>
          </a:p>
        </p:txBody>
      </p:sp>
      <p:pic>
        <p:nvPicPr>
          <p:cNvPr id="542722" name="Picture 2" descr="http://bsccongress.com/wp-content/uploads/2015/11/piggy-bank-with-coins-clip-art.png"/>
          <p:cNvPicPr>
            <a:picLocks noChangeAspect="1" noChangeArrowheads="1"/>
          </p:cNvPicPr>
          <p:nvPr/>
        </p:nvPicPr>
        <p:blipFill>
          <a:blip r:embed="rId3" cstate="print"/>
          <a:srcRect/>
          <a:stretch>
            <a:fillRect/>
          </a:stretch>
        </p:blipFill>
        <p:spPr bwMode="auto">
          <a:xfrm>
            <a:off x="6172200" y="4445086"/>
            <a:ext cx="2438400" cy="2030642"/>
          </a:xfrm>
          <a:prstGeom prst="rect">
            <a:avLst/>
          </a:prstGeom>
          <a:noFill/>
        </p:spPr>
      </p:pic>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0-ppt_w/2"/>
                                          </p:val>
                                        </p:tav>
                                      </p:tavLst>
                                    </p:anim>
                                    <p:anim calcmode="lin" valueType="num">
                                      <p:cBhvr additive="base">
                                        <p:cTn id="7" dur="500"/>
                                        <p:tgtEl>
                                          <p:spTgt spid="39"/>
                                        </p:tgtEl>
                                        <p:attrNameLst>
                                          <p:attrName>ppt_y</p:attrName>
                                        </p:attrNameLst>
                                      </p:cBhvr>
                                      <p:tavLst>
                                        <p:tav tm="0">
                                          <p:val>
                                            <p:strVal val="ppt_y"/>
                                          </p:val>
                                        </p:tav>
                                        <p:tav tm="100000">
                                          <p:val>
                                            <p:strVal val="ppt_y"/>
                                          </p:val>
                                        </p:tav>
                                      </p:tavLst>
                                    </p:anim>
                                    <p:set>
                                      <p:cBhvr>
                                        <p:cTn id="8" dur="1" fill="hold">
                                          <p:stCondLst>
                                            <p:cond delay="499"/>
                                          </p:stCondLst>
                                        </p:cTn>
                                        <p:tgtEl>
                                          <p:spTgt spid="39"/>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29</a:t>
            </a:r>
          </a:p>
        </p:txBody>
      </p:sp>
      <p:sp>
        <p:nvSpPr>
          <p:cNvPr id="19" name="Rectangle 1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TextBox 38"/>
          <p:cNvSpPr txBox="1"/>
          <p:nvPr/>
        </p:nvSpPr>
        <p:spPr>
          <a:xfrm>
            <a:off x="914400" y="838200"/>
            <a:ext cx="7315200" cy="769441"/>
          </a:xfrm>
          <a:prstGeom prst="rect">
            <a:avLst/>
          </a:prstGeom>
          <a:noFill/>
        </p:spPr>
        <p:txBody>
          <a:bodyPr wrap="square" rtlCol="0">
            <a:spAutoFit/>
          </a:bodyPr>
          <a:lstStyle/>
          <a:p>
            <a:pPr algn="ctr"/>
            <a:r>
              <a:rPr lang="en-US" sz="2200" b="1"/>
              <a:t>Toby had 9 tasty berries.  5 were strawberries, </a:t>
            </a:r>
          </a:p>
          <a:p>
            <a:pPr algn="ctr"/>
            <a:r>
              <a:rPr lang="en-US" sz="2200" b="1"/>
              <a:t>and 4 were blueberries.  </a:t>
            </a:r>
          </a:p>
        </p:txBody>
      </p:sp>
      <p:pic>
        <p:nvPicPr>
          <p:cNvPr id="548868" name="Picture 4" descr="https://s-media-cache-ak0.pinimg.com/236x/c6/70/14/c67014c9461b8a382227f8c297e49372.jpg"/>
          <p:cNvPicPr>
            <a:picLocks noChangeAspect="1" noChangeArrowheads="1"/>
          </p:cNvPicPr>
          <p:nvPr/>
        </p:nvPicPr>
        <p:blipFill>
          <a:blip r:embed="rId3" cstate="print"/>
          <a:srcRect/>
          <a:stretch>
            <a:fillRect/>
          </a:stretch>
        </p:blipFill>
        <p:spPr bwMode="auto">
          <a:xfrm>
            <a:off x="457200" y="3810000"/>
            <a:ext cx="1219200" cy="2712203"/>
          </a:xfrm>
          <a:prstGeom prst="rect">
            <a:avLst/>
          </a:prstGeom>
          <a:noFill/>
        </p:spPr>
      </p:pic>
      <p:pic>
        <p:nvPicPr>
          <p:cNvPr id="548870" name="Picture 6" descr="http://clipartsign.com/upload/2016/01/18/strawberry-shortcake-clipart-free-clip-art-images.png"/>
          <p:cNvPicPr>
            <a:picLocks noChangeAspect="1" noChangeArrowheads="1"/>
          </p:cNvPicPr>
          <p:nvPr/>
        </p:nvPicPr>
        <p:blipFill>
          <a:blip r:embed="rId4" cstate="print"/>
          <a:srcRect/>
          <a:stretch>
            <a:fillRect/>
          </a:stretch>
        </p:blipFill>
        <p:spPr bwMode="auto">
          <a:xfrm>
            <a:off x="7772400" y="5334000"/>
            <a:ext cx="986789" cy="1178256"/>
          </a:xfrm>
          <a:prstGeom prst="rect">
            <a:avLst/>
          </a:prstGeom>
          <a:noFill/>
        </p:spPr>
      </p:pic>
      <p:pic>
        <p:nvPicPr>
          <p:cNvPr id="548872" name="Picture 8" descr="http://images.clipartpanda.com/blueberry-clipart-as5634.gif"/>
          <p:cNvPicPr>
            <a:picLocks noChangeAspect="1" noChangeArrowheads="1"/>
          </p:cNvPicPr>
          <p:nvPr/>
        </p:nvPicPr>
        <p:blipFill>
          <a:blip r:embed="rId5" cstate="print"/>
          <a:srcRect/>
          <a:stretch>
            <a:fillRect/>
          </a:stretch>
        </p:blipFill>
        <p:spPr bwMode="auto">
          <a:xfrm>
            <a:off x="6858000" y="5631560"/>
            <a:ext cx="838200" cy="917829"/>
          </a:xfrm>
          <a:prstGeom prst="rect">
            <a:avLst/>
          </a:prstGeom>
          <a:noFill/>
        </p:spPr>
      </p:pic>
      <p:sp>
        <p:nvSpPr>
          <p:cNvPr id="17" name="TextBox 16"/>
          <p:cNvSpPr txBox="1"/>
          <p:nvPr/>
        </p:nvSpPr>
        <p:spPr>
          <a:xfrm>
            <a:off x="2514600" y="5791200"/>
            <a:ext cx="4047583" cy="646331"/>
          </a:xfrm>
          <a:prstGeom prst="rect">
            <a:avLst/>
          </a:prstGeom>
          <a:noFill/>
        </p:spPr>
        <p:txBody>
          <a:bodyPr wrap="none" rtlCol="0">
            <a:spAutoFit/>
          </a:bodyPr>
          <a:lstStyle/>
          <a:p>
            <a:pPr algn="ctr"/>
            <a:r>
              <a:rPr lang="en-US" b="1">
                <a:solidFill>
                  <a:srgbClr val="FF0000"/>
                </a:solidFill>
              </a:rPr>
              <a:t>Draw the berries, make a number bond, </a:t>
            </a:r>
          </a:p>
          <a:p>
            <a:pPr algn="ctr"/>
            <a:r>
              <a:rPr lang="en-US" b="1">
                <a:solidFill>
                  <a:srgbClr val="FF0000"/>
                </a:solidFill>
              </a:rPr>
              <a:t>and write a number sentence.</a:t>
            </a:r>
          </a:p>
        </p:txBody>
      </p:sp>
      <p:pic>
        <p:nvPicPr>
          <p:cNvPr id="18" name="Picture 14"/>
          <p:cNvPicPr>
            <a:picLocks noChangeAspect="1" noChangeArrowheads="1"/>
          </p:cNvPicPr>
          <p:nvPr/>
        </p:nvPicPr>
        <p:blipFill>
          <a:blip r:embed="rId6" cstate="print"/>
          <a:srcRect/>
          <a:stretch>
            <a:fillRect/>
          </a:stretch>
        </p:blipFill>
        <p:spPr bwMode="auto">
          <a:xfrm rot="16200000">
            <a:off x="3195639" y="2138364"/>
            <a:ext cx="2219325" cy="2209800"/>
          </a:xfrm>
          <a:prstGeom prst="rect">
            <a:avLst/>
          </a:prstGeom>
          <a:noFill/>
          <a:ln w="9525">
            <a:noFill/>
            <a:miter lim="800000"/>
            <a:headEnd/>
            <a:tailEnd/>
          </a:ln>
        </p:spPr>
      </p:pic>
      <p:sp>
        <p:nvSpPr>
          <p:cNvPr id="20" name="TextBox 19"/>
          <p:cNvSpPr txBox="1"/>
          <p:nvPr/>
        </p:nvSpPr>
        <p:spPr>
          <a:xfrm>
            <a:off x="5334000" y="2743200"/>
            <a:ext cx="2489784" cy="523220"/>
          </a:xfrm>
          <a:prstGeom prst="rect">
            <a:avLst/>
          </a:prstGeom>
          <a:noFill/>
        </p:spPr>
        <p:txBody>
          <a:bodyPr wrap="none" rtlCol="0">
            <a:spAutoFit/>
          </a:bodyPr>
          <a:lstStyle/>
          <a:p>
            <a:r>
              <a:rPr lang="en-US" sz="2800" b="1"/>
              <a:t>9 = ____ + ____</a:t>
            </a:r>
          </a:p>
        </p:txBody>
      </p:sp>
    </p:spTree>
    <p:extLst>
      <p:ext uri="{BB962C8B-B14F-4D97-AF65-F5344CB8AC3E}">
        <p14:creationId xmlns:p14="http://schemas.microsoft.com/office/powerpoint/2010/main" val="42738244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29</a:t>
            </a:r>
          </a:p>
        </p:txBody>
      </p:sp>
      <p:sp>
        <p:nvSpPr>
          <p:cNvPr id="39" name="TextBox 38"/>
          <p:cNvSpPr txBox="1"/>
          <p:nvPr/>
        </p:nvSpPr>
        <p:spPr>
          <a:xfrm>
            <a:off x="914400" y="838200"/>
            <a:ext cx="7315200" cy="769441"/>
          </a:xfrm>
          <a:prstGeom prst="rect">
            <a:avLst/>
          </a:prstGeom>
          <a:noFill/>
        </p:spPr>
        <p:txBody>
          <a:bodyPr wrap="square" rtlCol="0">
            <a:spAutoFit/>
          </a:bodyPr>
          <a:lstStyle/>
          <a:p>
            <a:pPr algn="ctr"/>
            <a:r>
              <a:rPr lang="en-US" sz="2200" b="1"/>
              <a:t>Kate had 6 beads.  Her friend gave her 3 more beads.  </a:t>
            </a:r>
          </a:p>
          <a:p>
            <a:pPr algn="ctr"/>
            <a:r>
              <a:rPr lang="en-US" sz="2200" b="1"/>
              <a:t>Now, Kate has 9 beads.</a:t>
            </a:r>
          </a:p>
        </p:txBody>
      </p:sp>
      <p:sp>
        <p:nvSpPr>
          <p:cNvPr id="17" name="TextBox 16"/>
          <p:cNvSpPr txBox="1"/>
          <p:nvPr/>
        </p:nvSpPr>
        <p:spPr>
          <a:xfrm>
            <a:off x="2563492" y="5486400"/>
            <a:ext cx="3949799" cy="646331"/>
          </a:xfrm>
          <a:prstGeom prst="rect">
            <a:avLst/>
          </a:prstGeom>
          <a:noFill/>
        </p:spPr>
        <p:txBody>
          <a:bodyPr wrap="none" rtlCol="0">
            <a:spAutoFit/>
          </a:bodyPr>
          <a:lstStyle/>
          <a:p>
            <a:pPr algn="ctr"/>
            <a:r>
              <a:rPr lang="en-US" b="1">
                <a:solidFill>
                  <a:srgbClr val="CC0099"/>
                </a:solidFill>
              </a:rPr>
              <a:t>Draw the beads, make a number bond, </a:t>
            </a:r>
          </a:p>
          <a:p>
            <a:pPr algn="ctr"/>
            <a:r>
              <a:rPr lang="en-US" b="1">
                <a:solidFill>
                  <a:srgbClr val="CC0099"/>
                </a:solidFill>
              </a:rPr>
              <a:t>and write a number sentence.</a:t>
            </a:r>
          </a:p>
        </p:txBody>
      </p:sp>
      <p:pic>
        <p:nvPicPr>
          <p:cNvPr id="550914" name="Picture 2" descr="http://www.clipartbest.com/cliparts/9TR/g7o/9TRg7oBjc.png"/>
          <p:cNvPicPr>
            <a:picLocks noChangeAspect="1" noChangeArrowheads="1"/>
          </p:cNvPicPr>
          <p:nvPr/>
        </p:nvPicPr>
        <p:blipFill>
          <a:blip r:embed="rId3" cstate="print"/>
          <a:srcRect/>
          <a:stretch>
            <a:fillRect/>
          </a:stretch>
        </p:blipFill>
        <p:spPr bwMode="auto">
          <a:xfrm>
            <a:off x="6705600" y="3657600"/>
            <a:ext cx="1981200" cy="2801983"/>
          </a:xfrm>
          <a:prstGeom prst="rect">
            <a:avLst/>
          </a:prstGeom>
          <a:noFill/>
        </p:spPr>
      </p:pic>
      <p:pic>
        <p:nvPicPr>
          <p:cNvPr id="550925" name="Picture 13"/>
          <p:cNvPicPr>
            <a:picLocks noChangeAspect="1" noChangeArrowheads="1"/>
          </p:cNvPicPr>
          <p:nvPr/>
        </p:nvPicPr>
        <p:blipFill>
          <a:blip r:embed="rId4" cstate="print"/>
          <a:srcRect/>
          <a:stretch>
            <a:fillRect/>
          </a:stretch>
        </p:blipFill>
        <p:spPr bwMode="auto">
          <a:xfrm>
            <a:off x="381000" y="5181600"/>
            <a:ext cx="1762125" cy="1325009"/>
          </a:xfrm>
          <a:prstGeom prst="rect">
            <a:avLst/>
          </a:prstGeom>
          <a:noFill/>
          <a:ln w="9525">
            <a:noFill/>
            <a:miter lim="800000"/>
            <a:headEnd/>
            <a:tailEnd/>
          </a:ln>
        </p:spPr>
      </p:pic>
      <p:pic>
        <p:nvPicPr>
          <p:cNvPr id="550926" name="Picture 14"/>
          <p:cNvPicPr>
            <a:picLocks noChangeAspect="1" noChangeArrowheads="1"/>
          </p:cNvPicPr>
          <p:nvPr/>
        </p:nvPicPr>
        <p:blipFill>
          <a:blip r:embed="rId5" cstate="print"/>
          <a:srcRect/>
          <a:stretch>
            <a:fillRect/>
          </a:stretch>
        </p:blipFill>
        <p:spPr bwMode="auto">
          <a:xfrm rot="16200000">
            <a:off x="3195639" y="2138364"/>
            <a:ext cx="2219325" cy="2209800"/>
          </a:xfrm>
          <a:prstGeom prst="rect">
            <a:avLst/>
          </a:prstGeom>
          <a:noFill/>
          <a:ln w="9525">
            <a:noFill/>
            <a:miter lim="800000"/>
            <a:headEnd/>
            <a:tailEnd/>
          </a:ln>
        </p:spPr>
      </p:pic>
      <p:sp>
        <p:nvSpPr>
          <p:cNvPr id="25" name="TextBox 24"/>
          <p:cNvSpPr txBox="1"/>
          <p:nvPr/>
        </p:nvSpPr>
        <p:spPr>
          <a:xfrm>
            <a:off x="5334000" y="2743200"/>
            <a:ext cx="2489784" cy="523220"/>
          </a:xfrm>
          <a:prstGeom prst="rect">
            <a:avLst/>
          </a:prstGeom>
          <a:noFill/>
        </p:spPr>
        <p:txBody>
          <a:bodyPr wrap="none" rtlCol="0">
            <a:spAutoFit/>
          </a:bodyPr>
          <a:lstStyle/>
          <a:p>
            <a:r>
              <a:rPr lang="en-US" sz="2800" b="1"/>
              <a:t>____ + ____ = 9</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29</a:t>
            </a:r>
          </a:p>
        </p:txBody>
      </p:sp>
      <p:sp>
        <p:nvSpPr>
          <p:cNvPr id="39" name="TextBox 38"/>
          <p:cNvSpPr txBox="1"/>
          <p:nvPr/>
        </p:nvSpPr>
        <p:spPr>
          <a:xfrm>
            <a:off x="914400" y="838200"/>
            <a:ext cx="7315200" cy="769441"/>
          </a:xfrm>
          <a:prstGeom prst="rect">
            <a:avLst/>
          </a:prstGeom>
          <a:noFill/>
        </p:spPr>
        <p:txBody>
          <a:bodyPr wrap="square" rtlCol="0">
            <a:spAutoFit/>
          </a:bodyPr>
          <a:lstStyle/>
          <a:p>
            <a:pPr algn="ctr"/>
            <a:r>
              <a:rPr lang="en-US" sz="2200" b="1">
                <a:solidFill>
                  <a:srgbClr val="0000FF"/>
                </a:solidFill>
              </a:rPr>
              <a:t>Draw 9 the 5-group way.  Circle the group of dots at the top.</a:t>
            </a:r>
          </a:p>
          <a:p>
            <a:pPr algn="ctr"/>
            <a:r>
              <a:rPr lang="en-US" sz="2200" b="1">
                <a:solidFill>
                  <a:srgbClr val="0000FF"/>
                </a:solidFill>
              </a:rPr>
              <a:t>Write two number sentences.</a:t>
            </a:r>
          </a:p>
        </p:txBody>
      </p:sp>
      <p:sp>
        <p:nvSpPr>
          <p:cNvPr id="25" name="TextBox 24"/>
          <p:cNvSpPr txBox="1"/>
          <p:nvPr/>
        </p:nvSpPr>
        <p:spPr>
          <a:xfrm>
            <a:off x="4724400" y="2438400"/>
            <a:ext cx="2816797" cy="1569660"/>
          </a:xfrm>
          <a:prstGeom prst="rect">
            <a:avLst/>
          </a:prstGeom>
          <a:noFill/>
        </p:spPr>
        <p:txBody>
          <a:bodyPr wrap="none" rtlCol="0">
            <a:spAutoFit/>
          </a:bodyPr>
          <a:lstStyle/>
          <a:p>
            <a:r>
              <a:rPr lang="en-US" sz="3200" b="1"/>
              <a:t>9 = ____ + ____</a:t>
            </a:r>
          </a:p>
          <a:p>
            <a:endParaRPr lang="en-US" sz="3200" b="1"/>
          </a:p>
          <a:p>
            <a:r>
              <a:rPr lang="en-US" sz="3200" b="1"/>
              <a:t>____ + ____ = 9</a:t>
            </a:r>
          </a:p>
        </p:txBody>
      </p:sp>
      <p:pic>
        <p:nvPicPr>
          <p:cNvPr id="551938" name="Picture 2"/>
          <p:cNvPicPr>
            <a:picLocks noChangeAspect="1" noChangeArrowheads="1"/>
          </p:cNvPicPr>
          <p:nvPr/>
        </p:nvPicPr>
        <p:blipFill>
          <a:blip r:embed="rId3" cstate="print"/>
          <a:srcRect/>
          <a:stretch>
            <a:fillRect/>
          </a:stretch>
        </p:blipFill>
        <p:spPr bwMode="auto">
          <a:xfrm>
            <a:off x="1981200" y="2438400"/>
            <a:ext cx="2703413" cy="1443038"/>
          </a:xfrm>
          <a:prstGeom prst="rect">
            <a:avLst/>
          </a:prstGeom>
          <a:noFill/>
          <a:ln w="9525">
            <a:noFill/>
            <a:miter lim="800000"/>
            <a:headEnd/>
            <a:tailEnd/>
          </a:ln>
        </p:spPr>
      </p:pic>
      <p:pic>
        <p:nvPicPr>
          <p:cNvPr id="551940" name="Picture 4" descr="http://www.officeclipart.com/office_clipart_images/friendly_pencil_cartoon_character_waving_with_smiling_face_0521-1001-2610-5830_SMU.jpg"/>
          <p:cNvPicPr>
            <a:picLocks noChangeAspect="1" noChangeArrowheads="1"/>
          </p:cNvPicPr>
          <p:nvPr/>
        </p:nvPicPr>
        <p:blipFill>
          <a:blip r:embed="rId4" cstate="print"/>
          <a:srcRect/>
          <a:stretch>
            <a:fillRect/>
          </a:stretch>
        </p:blipFill>
        <p:spPr bwMode="auto">
          <a:xfrm>
            <a:off x="533400" y="3962400"/>
            <a:ext cx="1758569" cy="23241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http://worldartsme.com/images/boy-with-pencil-clipart-1.jpg"/>
          <p:cNvPicPr>
            <a:picLocks noChangeAspect="1" noChangeArrowheads="1"/>
          </p:cNvPicPr>
          <p:nvPr/>
        </p:nvPicPr>
        <p:blipFill>
          <a:blip r:embed="rId3" cstate="print"/>
          <a:srcRect/>
          <a:stretch>
            <a:fillRect/>
          </a:stretch>
        </p:blipFill>
        <p:spPr bwMode="auto">
          <a:xfrm>
            <a:off x="381000" y="3810000"/>
            <a:ext cx="1893570" cy="27051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29</a:t>
            </a:r>
          </a:p>
        </p:txBody>
      </p:sp>
      <p:sp>
        <p:nvSpPr>
          <p:cNvPr id="39" name="TextBox 38"/>
          <p:cNvSpPr txBox="1"/>
          <p:nvPr/>
        </p:nvSpPr>
        <p:spPr>
          <a:xfrm>
            <a:off x="914400" y="838200"/>
            <a:ext cx="7315200" cy="1107996"/>
          </a:xfrm>
          <a:prstGeom prst="rect">
            <a:avLst/>
          </a:prstGeom>
          <a:noFill/>
        </p:spPr>
        <p:txBody>
          <a:bodyPr wrap="square" rtlCol="0">
            <a:spAutoFit/>
          </a:bodyPr>
          <a:lstStyle/>
          <a:p>
            <a:pPr algn="ctr"/>
            <a:r>
              <a:rPr lang="en-US" sz="2200" b="1">
                <a:solidFill>
                  <a:srgbClr val="009900"/>
                </a:solidFill>
              </a:rPr>
              <a:t>Work with your partner to draw 8 the 5-group way.</a:t>
            </a:r>
          </a:p>
          <a:p>
            <a:pPr algn="ctr"/>
            <a:r>
              <a:rPr lang="en-US" sz="2200" b="1">
                <a:solidFill>
                  <a:srgbClr val="009900"/>
                </a:solidFill>
              </a:rPr>
              <a:t>See if you can see the 5 inside the 8, circle it, and create</a:t>
            </a:r>
          </a:p>
          <a:p>
            <a:pPr algn="ctr"/>
            <a:r>
              <a:rPr lang="en-US" sz="2200" b="1">
                <a:solidFill>
                  <a:srgbClr val="009900"/>
                </a:solidFill>
              </a:rPr>
              <a:t>number sentences about your picture.</a:t>
            </a:r>
          </a:p>
        </p:txBody>
      </p:sp>
      <p:sp>
        <p:nvSpPr>
          <p:cNvPr id="25" name="TextBox 24"/>
          <p:cNvSpPr txBox="1"/>
          <p:nvPr/>
        </p:nvSpPr>
        <p:spPr>
          <a:xfrm>
            <a:off x="4495800" y="2514600"/>
            <a:ext cx="3429144" cy="1569660"/>
          </a:xfrm>
          <a:prstGeom prst="rect">
            <a:avLst/>
          </a:prstGeom>
          <a:noFill/>
        </p:spPr>
        <p:txBody>
          <a:bodyPr wrap="none" rtlCol="0">
            <a:spAutoFit/>
          </a:bodyPr>
          <a:lstStyle/>
          <a:p>
            <a:r>
              <a:rPr lang="en-US" sz="3200" b="1"/>
              <a:t>____ = ____ + ____</a:t>
            </a:r>
          </a:p>
          <a:p>
            <a:endParaRPr lang="en-US" sz="3200" b="1"/>
          </a:p>
          <a:p>
            <a:r>
              <a:rPr lang="en-US" sz="3200" b="1"/>
              <a:t>____ + ____ = ____</a:t>
            </a:r>
          </a:p>
        </p:txBody>
      </p:sp>
      <p:pic>
        <p:nvPicPr>
          <p:cNvPr id="551938" name="Picture 2"/>
          <p:cNvPicPr>
            <a:picLocks noChangeAspect="1" noChangeArrowheads="1"/>
          </p:cNvPicPr>
          <p:nvPr/>
        </p:nvPicPr>
        <p:blipFill>
          <a:blip r:embed="rId4" cstate="print"/>
          <a:srcRect/>
          <a:stretch>
            <a:fillRect/>
          </a:stretch>
        </p:blipFill>
        <p:spPr bwMode="auto">
          <a:xfrm>
            <a:off x="1524000" y="2514600"/>
            <a:ext cx="2703413" cy="1443038"/>
          </a:xfrm>
          <a:prstGeom prst="rect">
            <a:avLst/>
          </a:prstGeom>
          <a:noFill/>
          <a:ln w="9525">
            <a:noFill/>
            <a:miter lim="800000"/>
            <a:headEnd/>
            <a:tailEnd/>
          </a:ln>
        </p:spPr>
      </p:pic>
      <p:sp>
        <p:nvSpPr>
          <p:cNvPr id="9" name="Rectangle 8"/>
          <p:cNvSpPr/>
          <p:nvPr/>
        </p:nvSpPr>
        <p:spPr>
          <a:xfrm>
            <a:off x="3048000" y="33528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62" name="Picture 2"/>
          <p:cNvPicPr>
            <a:picLocks noChangeAspect="1" noChangeArrowheads="1"/>
          </p:cNvPicPr>
          <p:nvPr/>
        </p:nvPicPr>
        <p:blipFill>
          <a:blip r:embed="rId3" cstate="print"/>
          <a:srcRect/>
          <a:stretch>
            <a:fillRect/>
          </a:stretch>
        </p:blipFill>
        <p:spPr bwMode="auto">
          <a:xfrm>
            <a:off x="228600" y="228600"/>
            <a:ext cx="8610600" cy="390525"/>
          </a:xfrm>
          <a:prstGeom prst="rect">
            <a:avLst/>
          </a:prstGeom>
          <a:noFill/>
          <a:ln w="9525">
            <a:noFill/>
            <a:miter lim="800000"/>
            <a:headEnd/>
            <a:tailEnd/>
          </a:ln>
        </p:spPr>
      </p:pic>
      <p:pic>
        <p:nvPicPr>
          <p:cNvPr id="552963" name="Picture 3"/>
          <p:cNvPicPr>
            <a:picLocks noChangeAspect="1" noChangeArrowheads="1"/>
          </p:cNvPicPr>
          <p:nvPr/>
        </p:nvPicPr>
        <p:blipFill>
          <a:blip r:embed="rId4" cstate="print"/>
          <a:srcRect/>
          <a:stretch>
            <a:fillRect/>
          </a:stretch>
        </p:blipFill>
        <p:spPr bwMode="auto">
          <a:xfrm>
            <a:off x="533400" y="1143000"/>
            <a:ext cx="8027916" cy="408146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62" name="Picture 2"/>
          <p:cNvPicPr>
            <a:picLocks noChangeAspect="1" noChangeArrowheads="1"/>
          </p:cNvPicPr>
          <p:nvPr/>
        </p:nvPicPr>
        <p:blipFill>
          <a:blip r:embed="rId3" cstate="print"/>
          <a:srcRect/>
          <a:stretch>
            <a:fillRect/>
          </a:stretch>
        </p:blipFill>
        <p:spPr bwMode="auto">
          <a:xfrm>
            <a:off x="228600" y="228600"/>
            <a:ext cx="8610600" cy="390525"/>
          </a:xfrm>
          <a:prstGeom prst="rect">
            <a:avLst/>
          </a:prstGeom>
          <a:noFill/>
          <a:ln w="9525">
            <a:noFill/>
            <a:miter lim="800000"/>
            <a:headEnd/>
            <a:tailEnd/>
          </a:ln>
        </p:spPr>
      </p:pic>
      <p:pic>
        <p:nvPicPr>
          <p:cNvPr id="553986" name="Picture 2"/>
          <p:cNvPicPr>
            <a:picLocks noChangeAspect="1" noChangeArrowheads="1"/>
          </p:cNvPicPr>
          <p:nvPr/>
        </p:nvPicPr>
        <p:blipFill>
          <a:blip r:embed="rId4" cstate="print"/>
          <a:srcRect/>
          <a:stretch>
            <a:fillRect/>
          </a:stretch>
        </p:blipFill>
        <p:spPr bwMode="auto">
          <a:xfrm>
            <a:off x="685800" y="1066800"/>
            <a:ext cx="7910550" cy="400624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62" name="Picture 2"/>
          <p:cNvPicPr>
            <a:picLocks noChangeAspect="1" noChangeArrowheads="1"/>
          </p:cNvPicPr>
          <p:nvPr/>
        </p:nvPicPr>
        <p:blipFill>
          <a:blip r:embed="rId3" cstate="print"/>
          <a:srcRect/>
          <a:stretch>
            <a:fillRect/>
          </a:stretch>
        </p:blipFill>
        <p:spPr bwMode="auto">
          <a:xfrm>
            <a:off x="228600" y="228600"/>
            <a:ext cx="8610600" cy="390525"/>
          </a:xfrm>
          <a:prstGeom prst="rect">
            <a:avLst/>
          </a:prstGeom>
          <a:noFill/>
          <a:ln w="9525">
            <a:noFill/>
            <a:miter lim="800000"/>
            <a:headEnd/>
            <a:tailEnd/>
          </a:ln>
        </p:spPr>
      </p:pic>
      <p:pic>
        <p:nvPicPr>
          <p:cNvPr id="555010" name="Picture 2"/>
          <p:cNvPicPr>
            <a:picLocks noChangeAspect="1" noChangeArrowheads="1"/>
          </p:cNvPicPr>
          <p:nvPr/>
        </p:nvPicPr>
        <p:blipFill>
          <a:blip r:embed="rId4" cstate="print"/>
          <a:srcRect/>
          <a:stretch>
            <a:fillRect/>
          </a:stretch>
        </p:blipFill>
        <p:spPr bwMode="auto">
          <a:xfrm>
            <a:off x="762000" y="1066800"/>
            <a:ext cx="7820153" cy="451008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62" name="Picture 2"/>
          <p:cNvPicPr>
            <a:picLocks noChangeAspect="1" noChangeArrowheads="1"/>
          </p:cNvPicPr>
          <p:nvPr/>
        </p:nvPicPr>
        <p:blipFill>
          <a:blip r:embed="rId3" cstate="print"/>
          <a:srcRect/>
          <a:stretch>
            <a:fillRect/>
          </a:stretch>
        </p:blipFill>
        <p:spPr bwMode="auto">
          <a:xfrm>
            <a:off x="228600" y="228600"/>
            <a:ext cx="8610600" cy="390525"/>
          </a:xfrm>
          <a:prstGeom prst="rect">
            <a:avLst/>
          </a:prstGeom>
          <a:noFill/>
          <a:ln w="9525">
            <a:noFill/>
            <a:miter lim="800000"/>
            <a:headEnd/>
            <a:tailEnd/>
          </a:ln>
        </p:spPr>
      </p:pic>
      <p:pic>
        <p:nvPicPr>
          <p:cNvPr id="556034" name="Picture 2"/>
          <p:cNvPicPr>
            <a:picLocks noChangeAspect="1" noChangeArrowheads="1"/>
          </p:cNvPicPr>
          <p:nvPr/>
        </p:nvPicPr>
        <p:blipFill>
          <a:blip r:embed="rId4" cstate="print"/>
          <a:srcRect/>
          <a:stretch>
            <a:fillRect/>
          </a:stretch>
        </p:blipFill>
        <p:spPr bwMode="auto">
          <a:xfrm>
            <a:off x="609600" y="762000"/>
            <a:ext cx="7914483" cy="397790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33907" y="2651897"/>
            <a:ext cx="4343400" cy="2352675"/>
          </a:xfrm>
          <a:prstGeom prst="rect">
            <a:avLst/>
          </a:prstGeom>
        </p:spPr>
      </p:pic>
    </p:spTree>
    <p:extLst>
      <p:ext uri="{BB962C8B-B14F-4D97-AF65-F5344CB8AC3E}">
        <p14:creationId xmlns:p14="http://schemas.microsoft.com/office/powerpoint/2010/main" val="65470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2" name="Picture 1"/>
          <p:cNvPicPr>
            <a:picLocks noChangeAspect="1"/>
          </p:cNvPicPr>
          <p:nvPr/>
        </p:nvPicPr>
        <p:blipFill>
          <a:blip r:embed="rId4"/>
          <a:stretch>
            <a:fillRect/>
          </a:stretch>
        </p:blipFill>
        <p:spPr>
          <a:xfrm>
            <a:off x="2433965" y="1591316"/>
            <a:ext cx="4271635" cy="2767716"/>
          </a:xfrm>
          <a:prstGeom prst="rect">
            <a:avLst/>
          </a:prstGeom>
        </p:spPr>
      </p:pic>
    </p:spTree>
    <p:extLst>
      <p:ext uri="{BB962C8B-B14F-4D97-AF65-F5344CB8AC3E}">
        <p14:creationId xmlns:p14="http://schemas.microsoft.com/office/powerpoint/2010/main" val="24149476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23608" y="804728"/>
            <a:ext cx="6310035" cy="4031873"/>
          </a:xfrm>
          <a:prstGeom prst="rect">
            <a:avLst/>
          </a:prstGeom>
          <a:noFill/>
        </p:spPr>
        <p:txBody>
          <a:bodyPr wrap="square" rtlCol="0">
            <a:spAutoFit/>
          </a:bodyPr>
          <a:lstStyle/>
          <a:p>
            <a:pPr algn="ctr"/>
            <a:r>
              <a:rPr lang="en-US" sz="4800" b="1">
                <a:latin typeface="Kristen ITC" panose="03050502040202030202" pitchFamily="66" charset="0"/>
              </a:rPr>
              <a:t>Lesson 30</a:t>
            </a:r>
          </a:p>
          <a:p>
            <a:pPr algn="ctr"/>
            <a:endParaRPr lang="en-US" sz="3600">
              <a:latin typeface="Kristen ITC" panose="03050502040202030202" pitchFamily="66" charset="0"/>
            </a:endParaRPr>
          </a:p>
          <a:p>
            <a:pPr algn="ctr"/>
            <a:endParaRPr lang="en-US" sz="2400">
              <a:latin typeface="Kristen ITC" panose="03050502040202030202" pitchFamily="66" charset="0"/>
            </a:endParaRPr>
          </a:p>
          <a:p>
            <a:pPr algn="ctr"/>
            <a:r>
              <a:rPr lang="en-US" sz="3200">
                <a:latin typeface="Kristen ITC" panose="03050502040202030202" pitchFamily="66" charset="0"/>
              </a:rPr>
              <a:t>I can use 5-group drawings and equations to show addition stories.</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4160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Core Fluency Differentiated Practice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60" y="1282421"/>
            <a:ext cx="7921625" cy="1631216"/>
          </a:xfrm>
          <a:prstGeom prst="rect">
            <a:avLst/>
          </a:prstGeom>
          <a:noFill/>
        </p:spPr>
        <p:txBody>
          <a:bodyPr wrap="square" rtlCol="0">
            <a:spAutoFit/>
          </a:bodyPr>
          <a:lstStyle/>
          <a:p>
            <a:pPr algn="ctr"/>
            <a:r>
              <a:rPr lang="en-US" sz="2000" b="1">
                <a:solidFill>
                  <a:srgbClr val="00B050"/>
                </a:solidFill>
              </a:rPr>
              <a:t>Complete as many problems as you can in 96 seconds.  Your goal is to do your very best and work hard to improve the next time we practice.  When you finish them all AND get them all right, you get to move up to the next practice!  Remember, you are not competing against your classmates.  You are just competing against yourself!</a:t>
            </a:r>
            <a:endParaRPr lang="en-US" b="1">
              <a:solidFill>
                <a:srgbClr val="00B050"/>
              </a:solidFill>
            </a:endParaRPr>
          </a:p>
        </p:txBody>
      </p:sp>
      <p:pic>
        <p:nvPicPr>
          <p:cNvPr id="7170"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83"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1151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Spill the Beans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7921625" cy="1323439"/>
          </a:xfrm>
          <a:prstGeom prst="rect">
            <a:avLst/>
          </a:prstGeom>
          <a:noFill/>
        </p:spPr>
        <p:txBody>
          <a:bodyPr wrap="square" rtlCol="0">
            <a:spAutoFit/>
          </a:bodyPr>
          <a:lstStyle/>
          <a:p>
            <a:pPr algn="ctr"/>
            <a:r>
              <a:rPr lang="en-US" sz="2000" b="1">
                <a:solidFill>
                  <a:srgbClr val="0000FF"/>
                </a:solidFill>
              </a:rPr>
              <a:t>Take 3 beans out of the bag, and place them in the cup.  Shake the cup gently, and then spill the beans onto the personal white board.  Count the number of red and the number of white, and record as an addition sentence.  Erase, and repeat a few more times.</a:t>
            </a:r>
            <a:endParaRPr lang="en-US" b="1">
              <a:solidFill>
                <a:srgbClr val="0000FF"/>
              </a:solidFill>
            </a:endParaRPr>
          </a:p>
        </p:txBody>
      </p:sp>
      <p:pic>
        <p:nvPicPr>
          <p:cNvPr id="3" name="Picture 2"/>
          <p:cNvPicPr>
            <a:picLocks noChangeAspect="1"/>
          </p:cNvPicPr>
          <p:nvPr/>
        </p:nvPicPr>
        <p:blipFill>
          <a:blip r:embed="rId4"/>
          <a:stretch>
            <a:fillRect/>
          </a:stretch>
        </p:blipFill>
        <p:spPr>
          <a:xfrm>
            <a:off x="2744430" y="3182995"/>
            <a:ext cx="3121026" cy="3433129"/>
          </a:xfrm>
          <a:prstGeom prst="rect">
            <a:avLst/>
          </a:prstGeom>
        </p:spPr>
      </p:pic>
    </p:spTree>
    <p:extLst>
      <p:ext uri="{BB962C8B-B14F-4D97-AF65-F5344CB8AC3E}">
        <p14:creationId xmlns:p14="http://schemas.microsoft.com/office/powerpoint/2010/main" val="4440693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298463" y="2165321"/>
            <a:ext cx="2967041" cy="830997"/>
          </a:xfrm>
          <a:prstGeom prst="rect">
            <a:avLst/>
          </a:prstGeom>
          <a:noFill/>
        </p:spPr>
        <p:txBody>
          <a:bodyPr wrap="square" rtlCol="0">
            <a:spAutoFit/>
          </a:bodyPr>
          <a:lstStyle/>
          <a:p>
            <a:pPr algn="ctr"/>
            <a:r>
              <a:rPr lang="en-US" sz="2400" b="1">
                <a:solidFill>
                  <a:srgbClr val="0000FF"/>
                </a:solidFill>
              </a:rPr>
              <a:t>Quick!  Show me 5 as fast as you can!</a:t>
            </a:r>
            <a:endParaRPr lang="en-US" sz="2000" b="1">
              <a:solidFill>
                <a:srgbClr val="0000FF"/>
              </a:solidFill>
            </a:endParaRPr>
          </a:p>
        </p:txBody>
      </p:sp>
    </p:spTree>
    <p:extLst>
      <p:ext uri="{BB962C8B-B14F-4D97-AF65-F5344CB8AC3E}">
        <p14:creationId xmlns:p14="http://schemas.microsoft.com/office/powerpoint/2010/main" val="19121316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298463" y="2165321"/>
            <a:ext cx="2967041" cy="830997"/>
          </a:xfrm>
          <a:prstGeom prst="rect">
            <a:avLst/>
          </a:prstGeom>
          <a:noFill/>
        </p:spPr>
        <p:txBody>
          <a:bodyPr wrap="square" rtlCol="0">
            <a:spAutoFit/>
          </a:bodyPr>
          <a:lstStyle/>
          <a:p>
            <a:pPr algn="ctr"/>
            <a:r>
              <a:rPr lang="en-US" sz="2400" b="1">
                <a:solidFill>
                  <a:srgbClr val="0000FF"/>
                </a:solidFill>
              </a:rPr>
              <a:t>Now, show me 5 on the other hand.</a:t>
            </a:r>
            <a:endParaRPr lang="en-US" sz="2000" b="1">
              <a:solidFill>
                <a:srgbClr val="0000FF"/>
              </a:solidFill>
            </a:endParaRPr>
          </a:p>
        </p:txBody>
      </p:sp>
    </p:spTree>
    <p:extLst>
      <p:ext uri="{BB962C8B-B14F-4D97-AF65-F5344CB8AC3E}">
        <p14:creationId xmlns:p14="http://schemas.microsoft.com/office/powerpoint/2010/main" val="24108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25730" y="2119073"/>
            <a:ext cx="2486789" cy="830997"/>
          </a:xfrm>
          <a:prstGeom prst="rect">
            <a:avLst/>
          </a:prstGeom>
          <a:noFill/>
        </p:spPr>
        <p:txBody>
          <a:bodyPr wrap="square" rtlCol="0">
            <a:spAutoFit/>
          </a:bodyPr>
          <a:lstStyle/>
          <a:p>
            <a:pPr algn="ctr"/>
            <a:r>
              <a:rPr lang="en-US" sz="2400" b="1">
                <a:solidFill>
                  <a:srgbClr val="0000FF"/>
                </a:solidFill>
              </a:rPr>
              <a:t>Show me 1 the Math Way.</a:t>
            </a:r>
            <a:endParaRPr lang="en-US" sz="2000" b="1">
              <a:solidFill>
                <a:srgbClr val="0000FF"/>
              </a:solidFill>
            </a:endParaRPr>
          </a:p>
        </p:txBody>
      </p:sp>
    </p:spTree>
    <p:extLst>
      <p:ext uri="{BB962C8B-B14F-4D97-AF65-F5344CB8AC3E}">
        <p14:creationId xmlns:p14="http://schemas.microsoft.com/office/powerpoint/2010/main" val="8051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182381" y="2001162"/>
            <a:ext cx="3373487" cy="1323439"/>
          </a:xfrm>
          <a:prstGeom prst="rect">
            <a:avLst/>
          </a:prstGeom>
          <a:noFill/>
        </p:spPr>
        <p:txBody>
          <a:bodyPr wrap="square" rtlCol="0">
            <a:spAutoFit/>
          </a:bodyPr>
          <a:lstStyle/>
          <a:p>
            <a:pPr algn="ctr"/>
            <a:r>
              <a:rPr lang="en-US" sz="2000" b="1">
                <a:solidFill>
                  <a:srgbClr val="0000FF"/>
                </a:solidFill>
              </a:rPr>
              <a:t>We want to add 5 to it.         We could put up 5 fingers one at a time…  Can you think of a faster way?</a:t>
            </a:r>
            <a:endParaRPr lang="en-US" b="1">
              <a:solidFill>
                <a:srgbClr val="0000FF"/>
              </a:solidFill>
            </a:endParaRPr>
          </a:p>
        </p:txBody>
      </p:sp>
    </p:spTree>
    <p:extLst>
      <p:ext uri="{BB962C8B-B14F-4D97-AF65-F5344CB8AC3E}">
        <p14:creationId xmlns:p14="http://schemas.microsoft.com/office/powerpoint/2010/main" val="8492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89172" y="2018144"/>
            <a:ext cx="3373487" cy="1323439"/>
          </a:xfrm>
          <a:prstGeom prst="rect">
            <a:avLst/>
          </a:prstGeom>
          <a:noFill/>
        </p:spPr>
        <p:txBody>
          <a:bodyPr wrap="square" rtlCol="0">
            <a:spAutoFit/>
          </a:bodyPr>
          <a:lstStyle/>
          <a:p>
            <a:pPr algn="ctr"/>
            <a:r>
              <a:rPr lang="en-US" sz="2000" b="1">
                <a:solidFill>
                  <a:srgbClr val="0000FF"/>
                </a:solidFill>
              </a:rPr>
              <a:t>How many fingers are you showing now?  Say the addition sentence starting with 1, please.</a:t>
            </a:r>
            <a:endParaRPr lang="en-US" b="1">
              <a:solidFill>
                <a:srgbClr val="0000FF"/>
              </a:solidFill>
            </a:endParaRPr>
          </a:p>
        </p:txBody>
      </p:sp>
    </p:spTree>
    <p:extLst>
      <p:ext uri="{BB962C8B-B14F-4D97-AF65-F5344CB8AC3E}">
        <p14:creationId xmlns:p14="http://schemas.microsoft.com/office/powerpoint/2010/main" val="28342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25730" y="2119073"/>
            <a:ext cx="2486789" cy="830997"/>
          </a:xfrm>
          <a:prstGeom prst="rect">
            <a:avLst/>
          </a:prstGeom>
          <a:noFill/>
        </p:spPr>
        <p:txBody>
          <a:bodyPr wrap="square" rtlCol="0">
            <a:spAutoFit/>
          </a:bodyPr>
          <a:lstStyle/>
          <a:p>
            <a:pPr algn="ctr"/>
            <a:r>
              <a:rPr lang="en-US" sz="2400" b="1">
                <a:solidFill>
                  <a:srgbClr val="0000FF"/>
                </a:solidFill>
              </a:rPr>
              <a:t>Show me 2 the Math Way.</a:t>
            </a:r>
            <a:endParaRPr lang="en-US" sz="2000" b="1">
              <a:solidFill>
                <a:srgbClr val="0000FF"/>
              </a:solidFill>
            </a:endParaRPr>
          </a:p>
        </p:txBody>
      </p:sp>
    </p:spTree>
    <p:extLst>
      <p:ext uri="{BB962C8B-B14F-4D97-AF65-F5344CB8AC3E}">
        <p14:creationId xmlns:p14="http://schemas.microsoft.com/office/powerpoint/2010/main" val="405467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43432" y="2687926"/>
            <a:ext cx="4333875" cy="2343150"/>
          </a:xfrm>
          <a:prstGeom prst="rect">
            <a:avLst/>
          </a:prstGeom>
        </p:spPr>
      </p:pic>
    </p:spTree>
    <p:extLst>
      <p:ext uri="{BB962C8B-B14F-4D97-AF65-F5344CB8AC3E}">
        <p14:creationId xmlns:p14="http://schemas.microsoft.com/office/powerpoint/2010/main" val="32384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25730" y="2119073"/>
            <a:ext cx="2486789" cy="830997"/>
          </a:xfrm>
          <a:prstGeom prst="rect">
            <a:avLst/>
          </a:prstGeom>
          <a:noFill/>
        </p:spPr>
        <p:txBody>
          <a:bodyPr wrap="square" rtlCol="0">
            <a:spAutoFit/>
          </a:bodyPr>
          <a:lstStyle/>
          <a:p>
            <a:pPr algn="ctr"/>
            <a:r>
              <a:rPr lang="en-US" sz="2400" b="1">
                <a:solidFill>
                  <a:srgbClr val="0000FF"/>
                </a:solidFill>
              </a:rPr>
              <a:t>Add 5 to it.  Can you do it quickly?</a:t>
            </a:r>
            <a:endParaRPr lang="en-US" sz="2000" b="1">
              <a:solidFill>
                <a:srgbClr val="0000FF"/>
              </a:solidFill>
            </a:endParaRPr>
          </a:p>
        </p:txBody>
      </p:sp>
    </p:spTree>
    <p:extLst>
      <p:ext uri="{BB962C8B-B14F-4D97-AF65-F5344CB8AC3E}">
        <p14:creationId xmlns:p14="http://schemas.microsoft.com/office/powerpoint/2010/main" val="133646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89172" y="2018144"/>
            <a:ext cx="3373487" cy="1323439"/>
          </a:xfrm>
          <a:prstGeom prst="rect">
            <a:avLst/>
          </a:prstGeom>
          <a:noFill/>
        </p:spPr>
        <p:txBody>
          <a:bodyPr wrap="square" rtlCol="0">
            <a:spAutoFit/>
          </a:bodyPr>
          <a:lstStyle/>
          <a:p>
            <a:pPr algn="ctr"/>
            <a:r>
              <a:rPr lang="en-US" sz="2000" b="1">
                <a:solidFill>
                  <a:srgbClr val="0000FF"/>
                </a:solidFill>
              </a:rPr>
              <a:t>How many fingers are you showing now?  Say the addition sentence starting with 2, please.</a:t>
            </a:r>
            <a:endParaRPr lang="en-US" b="1">
              <a:solidFill>
                <a:srgbClr val="0000FF"/>
              </a:solidFill>
            </a:endParaRPr>
          </a:p>
        </p:txBody>
      </p:sp>
    </p:spTree>
    <p:extLst>
      <p:ext uri="{BB962C8B-B14F-4D97-AF65-F5344CB8AC3E}">
        <p14:creationId xmlns:p14="http://schemas.microsoft.com/office/powerpoint/2010/main" val="157822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89172" y="2059736"/>
            <a:ext cx="3373487" cy="1015663"/>
          </a:xfrm>
          <a:prstGeom prst="rect">
            <a:avLst/>
          </a:prstGeom>
          <a:noFill/>
        </p:spPr>
        <p:txBody>
          <a:bodyPr wrap="square" rtlCol="0">
            <a:spAutoFit/>
          </a:bodyPr>
          <a:lstStyle/>
          <a:p>
            <a:pPr algn="ctr"/>
            <a:r>
              <a:rPr lang="en-US" sz="6000" b="1">
                <a:solidFill>
                  <a:srgbClr val="0000FF"/>
                </a:solidFill>
              </a:rPr>
              <a:t>3 + 5</a:t>
            </a:r>
            <a:endParaRPr lang="en-US" sz="5400" b="1">
              <a:solidFill>
                <a:srgbClr val="0000FF"/>
              </a:solidFill>
            </a:endParaRPr>
          </a:p>
        </p:txBody>
      </p:sp>
    </p:spTree>
    <p:extLst>
      <p:ext uri="{BB962C8B-B14F-4D97-AF65-F5344CB8AC3E}">
        <p14:creationId xmlns:p14="http://schemas.microsoft.com/office/powerpoint/2010/main" val="24735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89172" y="2059736"/>
            <a:ext cx="3373487" cy="1015663"/>
          </a:xfrm>
          <a:prstGeom prst="rect">
            <a:avLst/>
          </a:prstGeom>
          <a:noFill/>
        </p:spPr>
        <p:txBody>
          <a:bodyPr wrap="square" rtlCol="0">
            <a:spAutoFit/>
          </a:bodyPr>
          <a:lstStyle/>
          <a:p>
            <a:pPr algn="ctr"/>
            <a:r>
              <a:rPr lang="en-US" sz="6000" b="1">
                <a:solidFill>
                  <a:srgbClr val="0000FF"/>
                </a:solidFill>
              </a:rPr>
              <a:t>4 + 5</a:t>
            </a:r>
            <a:endParaRPr lang="en-US" sz="5400" b="1">
              <a:solidFill>
                <a:srgbClr val="0000FF"/>
              </a:solidFill>
            </a:endParaRPr>
          </a:p>
        </p:txBody>
      </p:sp>
    </p:spTree>
    <p:extLst>
      <p:ext uri="{BB962C8B-B14F-4D97-AF65-F5344CB8AC3E}">
        <p14:creationId xmlns:p14="http://schemas.microsoft.com/office/powerpoint/2010/main" val="10714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Flash Five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flipH="1">
            <a:off x="1400331" y="2795977"/>
            <a:ext cx="2975252" cy="3566077"/>
          </a:xfrm>
          <a:prstGeom prst="rect">
            <a:avLst/>
          </a:prstGeom>
        </p:spPr>
      </p:pic>
      <p:pic>
        <p:nvPicPr>
          <p:cNvPr id="13316" name="Picture 4" descr="http://clipartsign.com/upload/2016/02/25/word-bubble-speech-bubble-clip-art-free-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0" y="1588483"/>
            <a:ext cx="4118250" cy="2648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89172" y="2059736"/>
            <a:ext cx="3373487" cy="1015663"/>
          </a:xfrm>
          <a:prstGeom prst="rect">
            <a:avLst/>
          </a:prstGeom>
          <a:noFill/>
        </p:spPr>
        <p:txBody>
          <a:bodyPr wrap="square" rtlCol="0">
            <a:spAutoFit/>
          </a:bodyPr>
          <a:lstStyle/>
          <a:p>
            <a:pPr algn="ctr"/>
            <a:r>
              <a:rPr lang="en-US" sz="6000" b="1">
                <a:solidFill>
                  <a:srgbClr val="0000FF"/>
                </a:solidFill>
              </a:rPr>
              <a:t>5 + 5</a:t>
            </a:r>
            <a:endParaRPr lang="en-US" sz="5400" b="1">
              <a:solidFill>
                <a:srgbClr val="0000FF"/>
              </a:solidFill>
            </a:endParaRPr>
          </a:p>
        </p:txBody>
      </p:sp>
    </p:spTree>
    <p:extLst>
      <p:ext uri="{BB962C8B-B14F-4D97-AF65-F5344CB8AC3E}">
        <p14:creationId xmlns:p14="http://schemas.microsoft.com/office/powerpoint/2010/main" val="25613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2" name="Picture 6" descr="http://www.clipartpanda.com/clipart_images/pear-clipart-image-a-green-23872309/download"/>
          <p:cNvPicPr>
            <a:picLocks noChangeAspect="1" noChangeArrowheads="1"/>
          </p:cNvPicPr>
          <p:nvPr/>
        </p:nvPicPr>
        <p:blipFill>
          <a:blip r:embed="rId3" cstate="print"/>
          <a:srcRect/>
          <a:stretch>
            <a:fillRect/>
          </a:stretch>
        </p:blipFill>
        <p:spPr bwMode="auto">
          <a:xfrm>
            <a:off x="7162800" y="2571808"/>
            <a:ext cx="1371600" cy="1394848"/>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30</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457200" y="990600"/>
            <a:ext cx="8077200" cy="1708160"/>
          </a:xfrm>
          <a:prstGeom prst="rect">
            <a:avLst/>
          </a:prstGeom>
          <a:noFill/>
        </p:spPr>
        <p:txBody>
          <a:bodyPr wrap="square" rtlCol="0">
            <a:spAutoFit/>
          </a:bodyPr>
          <a:lstStyle/>
          <a:p>
            <a:pPr algn="ctr"/>
            <a:r>
              <a:rPr lang="en-US" sz="2100" b="1"/>
              <a:t>Pretend your linking cubes are pears from the pear tree!  How many pears do you have in all?  Using your linking cubes, put 5 pears in the tree and 5 pears on the ground.  Make a number bond about the pears in your picture.  Use your math words to tell your partner about the pears.  Can you think of a number sentence?</a:t>
            </a:r>
          </a:p>
        </p:txBody>
      </p:sp>
      <p:pic>
        <p:nvPicPr>
          <p:cNvPr id="557058" name="Picture 2"/>
          <p:cNvPicPr>
            <a:picLocks noChangeAspect="1" noChangeArrowheads="1"/>
          </p:cNvPicPr>
          <p:nvPr/>
        </p:nvPicPr>
        <p:blipFill>
          <a:blip r:embed="rId4" cstate="print"/>
          <a:srcRect/>
          <a:stretch>
            <a:fillRect/>
          </a:stretch>
        </p:blipFill>
        <p:spPr bwMode="auto">
          <a:xfrm>
            <a:off x="2867025" y="2578447"/>
            <a:ext cx="3257550" cy="3848100"/>
          </a:xfrm>
          <a:prstGeom prst="rect">
            <a:avLst/>
          </a:prstGeom>
          <a:noFill/>
          <a:ln w="9525">
            <a:noFill/>
            <a:miter lim="800000"/>
            <a:headEnd/>
            <a:tailEnd/>
          </a:ln>
        </p:spPr>
      </p:pic>
    </p:spTree>
    <p:extLst>
      <p:ext uri="{BB962C8B-B14F-4D97-AF65-F5344CB8AC3E}">
        <p14:creationId xmlns:p14="http://schemas.microsoft.com/office/powerpoint/2010/main" val="42738244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2" name="Picture 6" descr="http://www.clipartpanda.com/clipart_images/pear-clipart-image-a-green-23872309/download"/>
          <p:cNvPicPr>
            <a:picLocks noChangeAspect="1" noChangeArrowheads="1"/>
          </p:cNvPicPr>
          <p:nvPr/>
        </p:nvPicPr>
        <p:blipFill>
          <a:blip r:embed="rId3" cstate="print"/>
          <a:srcRect/>
          <a:stretch>
            <a:fillRect/>
          </a:stretch>
        </p:blipFill>
        <p:spPr bwMode="auto">
          <a:xfrm>
            <a:off x="7162800" y="2209800"/>
            <a:ext cx="1371600" cy="1394848"/>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30</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457200" y="990600"/>
            <a:ext cx="8077200" cy="1384995"/>
          </a:xfrm>
          <a:prstGeom prst="rect">
            <a:avLst/>
          </a:prstGeom>
          <a:noFill/>
        </p:spPr>
        <p:txBody>
          <a:bodyPr wrap="square" rtlCol="0">
            <a:spAutoFit/>
          </a:bodyPr>
          <a:lstStyle/>
          <a:p>
            <a:pPr algn="ctr"/>
            <a:r>
              <a:rPr lang="en-US" sz="2100" b="1"/>
              <a:t>Now, show another pear falling out of the tree.  How many cubes are in the tree now?  Would your number bond change?  Is there a different number sentence you would use to tell about what you just did?  Talk about your ideas with your partner.</a:t>
            </a:r>
          </a:p>
        </p:txBody>
      </p:sp>
      <p:pic>
        <p:nvPicPr>
          <p:cNvPr id="557058" name="Picture 2"/>
          <p:cNvPicPr>
            <a:picLocks noChangeAspect="1" noChangeArrowheads="1"/>
          </p:cNvPicPr>
          <p:nvPr/>
        </p:nvPicPr>
        <p:blipFill>
          <a:blip r:embed="rId4" cstate="print"/>
          <a:srcRect/>
          <a:stretch>
            <a:fillRect/>
          </a:stretch>
        </p:blipFill>
        <p:spPr bwMode="auto">
          <a:xfrm>
            <a:off x="2867025" y="2578447"/>
            <a:ext cx="3257550" cy="3848100"/>
          </a:xfrm>
          <a:prstGeom prst="rect">
            <a:avLst/>
          </a:prstGeom>
          <a:noFill/>
          <a:ln w="9525">
            <a:noFill/>
            <a:miter lim="800000"/>
            <a:headEnd/>
            <a:tailEnd/>
          </a:ln>
        </p:spPr>
      </p:pic>
    </p:spTree>
    <p:extLst>
      <p:ext uri="{BB962C8B-B14F-4D97-AF65-F5344CB8AC3E}">
        <p14:creationId xmlns:p14="http://schemas.microsoft.com/office/powerpoint/2010/main" val="7766171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30</a:t>
            </a:r>
          </a:p>
        </p:txBody>
      </p:sp>
      <p:sp>
        <p:nvSpPr>
          <p:cNvPr id="39" name="TextBox 38"/>
          <p:cNvSpPr txBox="1"/>
          <p:nvPr/>
        </p:nvSpPr>
        <p:spPr>
          <a:xfrm>
            <a:off x="914400" y="838200"/>
            <a:ext cx="7315200" cy="769441"/>
          </a:xfrm>
          <a:prstGeom prst="rect">
            <a:avLst/>
          </a:prstGeom>
          <a:noFill/>
        </p:spPr>
        <p:txBody>
          <a:bodyPr wrap="square" rtlCol="0">
            <a:spAutoFit/>
          </a:bodyPr>
          <a:lstStyle/>
          <a:p>
            <a:pPr algn="ctr"/>
            <a:r>
              <a:rPr lang="en-US" sz="2200" b="1"/>
              <a:t>Nancy had 10 beans.  She picked up 6 in one hand and 4 in the other.  Draw Nancy’s beans.</a:t>
            </a:r>
          </a:p>
        </p:txBody>
      </p:sp>
      <p:sp>
        <p:nvSpPr>
          <p:cNvPr id="17" name="TextBox 16"/>
          <p:cNvSpPr txBox="1"/>
          <p:nvPr/>
        </p:nvSpPr>
        <p:spPr>
          <a:xfrm>
            <a:off x="2514600" y="5486400"/>
            <a:ext cx="3738010" cy="707886"/>
          </a:xfrm>
          <a:prstGeom prst="rect">
            <a:avLst/>
          </a:prstGeom>
          <a:noFill/>
        </p:spPr>
        <p:txBody>
          <a:bodyPr wrap="none" rtlCol="0">
            <a:spAutoFit/>
          </a:bodyPr>
          <a:lstStyle/>
          <a:p>
            <a:pPr algn="ctr"/>
            <a:r>
              <a:rPr lang="en-US" sz="2000" b="1">
                <a:solidFill>
                  <a:srgbClr val="0000FF"/>
                </a:solidFill>
              </a:rPr>
              <a:t>Make a number bond and write a</a:t>
            </a:r>
          </a:p>
          <a:p>
            <a:pPr algn="ctr"/>
            <a:r>
              <a:rPr lang="en-US" sz="2000" b="1">
                <a:solidFill>
                  <a:srgbClr val="0000FF"/>
                </a:solidFill>
              </a:rPr>
              <a:t>number sentence!</a:t>
            </a:r>
          </a:p>
        </p:txBody>
      </p:sp>
      <p:pic>
        <p:nvPicPr>
          <p:cNvPr id="550926" name="Picture 14"/>
          <p:cNvPicPr>
            <a:picLocks noChangeAspect="1" noChangeArrowheads="1"/>
          </p:cNvPicPr>
          <p:nvPr/>
        </p:nvPicPr>
        <p:blipFill>
          <a:blip r:embed="rId3" cstate="print"/>
          <a:srcRect/>
          <a:stretch>
            <a:fillRect/>
          </a:stretch>
        </p:blipFill>
        <p:spPr bwMode="auto">
          <a:xfrm rot="16200000">
            <a:off x="3081339" y="2252663"/>
            <a:ext cx="2219325" cy="2133600"/>
          </a:xfrm>
          <a:prstGeom prst="rect">
            <a:avLst/>
          </a:prstGeom>
          <a:noFill/>
          <a:ln w="9525">
            <a:noFill/>
            <a:miter lim="800000"/>
            <a:headEnd/>
            <a:tailEnd/>
          </a:ln>
        </p:spPr>
      </p:pic>
      <p:sp>
        <p:nvSpPr>
          <p:cNvPr id="25" name="TextBox 24"/>
          <p:cNvSpPr txBox="1"/>
          <p:nvPr/>
        </p:nvSpPr>
        <p:spPr>
          <a:xfrm>
            <a:off x="5334000" y="2743200"/>
            <a:ext cx="2672526" cy="523220"/>
          </a:xfrm>
          <a:prstGeom prst="rect">
            <a:avLst/>
          </a:prstGeom>
          <a:noFill/>
        </p:spPr>
        <p:txBody>
          <a:bodyPr wrap="none" rtlCol="0">
            <a:spAutoFit/>
          </a:bodyPr>
          <a:lstStyle/>
          <a:p>
            <a:r>
              <a:rPr lang="en-US" sz="2800" b="1"/>
              <a:t>10 = ____ + ____</a:t>
            </a:r>
          </a:p>
        </p:txBody>
      </p:sp>
      <p:sp>
        <p:nvSpPr>
          <p:cNvPr id="567298" name="AutoShape 2"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0" name="AutoShape 4"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3" name="AutoShape 7"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5" name="AutoShape 9"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7307" name="Picture 11" descr="http://www.cliparthut.com/clip-arts/108/cartoon-green-beans-108999.png"/>
          <p:cNvPicPr>
            <a:picLocks noChangeAspect="1" noChangeArrowheads="1"/>
          </p:cNvPicPr>
          <p:nvPr/>
        </p:nvPicPr>
        <p:blipFill>
          <a:blip r:embed="rId4" cstate="print"/>
          <a:srcRect/>
          <a:stretch>
            <a:fillRect/>
          </a:stretch>
        </p:blipFill>
        <p:spPr bwMode="auto">
          <a:xfrm>
            <a:off x="7162800" y="4191000"/>
            <a:ext cx="1600200" cy="2325781"/>
          </a:xfrm>
          <a:prstGeom prst="rect">
            <a:avLst/>
          </a:prstGeom>
          <a:noFill/>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30</a:t>
            </a:r>
          </a:p>
        </p:txBody>
      </p:sp>
      <p:sp>
        <p:nvSpPr>
          <p:cNvPr id="39" name="TextBox 38"/>
          <p:cNvSpPr txBox="1"/>
          <p:nvPr/>
        </p:nvSpPr>
        <p:spPr>
          <a:xfrm>
            <a:off x="914400" y="685800"/>
            <a:ext cx="7315200" cy="1323439"/>
          </a:xfrm>
          <a:prstGeom prst="rect">
            <a:avLst/>
          </a:prstGeom>
          <a:noFill/>
        </p:spPr>
        <p:txBody>
          <a:bodyPr wrap="square" rtlCol="0">
            <a:spAutoFit/>
          </a:bodyPr>
          <a:lstStyle/>
          <a:p>
            <a:pPr algn="ctr"/>
            <a:r>
              <a:rPr lang="en-US" sz="2000" b="1"/>
              <a:t>Shelly had 8 presents.  Her friend gave her 2 more presents!  Shelly has 10 presents now.  Draw squares to show how many presents Shelly started with.  Color them in.  Draw 2 empty squares to show how many her friend gave her.</a:t>
            </a:r>
          </a:p>
        </p:txBody>
      </p:sp>
      <p:sp>
        <p:nvSpPr>
          <p:cNvPr id="17" name="TextBox 16"/>
          <p:cNvSpPr txBox="1"/>
          <p:nvPr/>
        </p:nvSpPr>
        <p:spPr>
          <a:xfrm>
            <a:off x="2514600" y="5486400"/>
            <a:ext cx="3738010" cy="707886"/>
          </a:xfrm>
          <a:prstGeom prst="rect">
            <a:avLst/>
          </a:prstGeom>
          <a:noFill/>
        </p:spPr>
        <p:txBody>
          <a:bodyPr wrap="none" rtlCol="0">
            <a:spAutoFit/>
          </a:bodyPr>
          <a:lstStyle/>
          <a:p>
            <a:pPr algn="ctr"/>
            <a:r>
              <a:rPr lang="en-US" sz="2000" b="1">
                <a:solidFill>
                  <a:srgbClr val="7030A0"/>
                </a:solidFill>
              </a:rPr>
              <a:t>Make a number bond and write a</a:t>
            </a:r>
          </a:p>
          <a:p>
            <a:pPr algn="ctr"/>
            <a:r>
              <a:rPr lang="en-US" sz="2000" b="1">
                <a:solidFill>
                  <a:srgbClr val="7030A0"/>
                </a:solidFill>
              </a:rPr>
              <a:t>number sentence!</a:t>
            </a:r>
          </a:p>
        </p:txBody>
      </p:sp>
      <p:pic>
        <p:nvPicPr>
          <p:cNvPr id="550926" name="Picture 14"/>
          <p:cNvPicPr>
            <a:picLocks noChangeAspect="1" noChangeArrowheads="1"/>
          </p:cNvPicPr>
          <p:nvPr/>
        </p:nvPicPr>
        <p:blipFill>
          <a:blip r:embed="rId3" cstate="print"/>
          <a:srcRect/>
          <a:stretch>
            <a:fillRect/>
          </a:stretch>
        </p:blipFill>
        <p:spPr bwMode="auto">
          <a:xfrm rot="16200000">
            <a:off x="3043239" y="2519362"/>
            <a:ext cx="2219325" cy="2209800"/>
          </a:xfrm>
          <a:prstGeom prst="rect">
            <a:avLst/>
          </a:prstGeom>
          <a:noFill/>
          <a:ln w="9525">
            <a:noFill/>
            <a:miter lim="800000"/>
            <a:headEnd/>
            <a:tailEnd/>
          </a:ln>
        </p:spPr>
      </p:pic>
      <p:sp>
        <p:nvSpPr>
          <p:cNvPr id="25" name="TextBox 24"/>
          <p:cNvSpPr txBox="1"/>
          <p:nvPr/>
        </p:nvSpPr>
        <p:spPr>
          <a:xfrm>
            <a:off x="5334000" y="3124200"/>
            <a:ext cx="2672526" cy="523220"/>
          </a:xfrm>
          <a:prstGeom prst="rect">
            <a:avLst/>
          </a:prstGeom>
          <a:noFill/>
        </p:spPr>
        <p:txBody>
          <a:bodyPr wrap="none" rtlCol="0">
            <a:spAutoFit/>
          </a:bodyPr>
          <a:lstStyle/>
          <a:p>
            <a:r>
              <a:rPr lang="en-US" sz="2800" b="1"/>
              <a:t>____ + ____ = 10</a:t>
            </a:r>
          </a:p>
        </p:txBody>
      </p:sp>
      <p:sp>
        <p:nvSpPr>
          <p:cNvPr id="567298" name="AutoShape 2"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0" name="AutoShape 4"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3" name="AutoShape 7"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5" name="AutoShape 9"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9346" name="Picture 2" descr="http://images.clipartpanda.com/birthday-20clipart-colorful_kids_birthday_present.png"/>
          <p:cNvPicPr>
            <a:picLocks noChangeAspect="1" noChangeArrowheads="1"/>
          </p:cNvPicPr>
          <p:nvPr/>
        </p:nvPicPr>
        <p:blipFill>
          <a:blip r:embed="rId4" cstate="print"/>
          <a:srcRect/>
          <a:stretch>
            <a:fillRect/>
          </a:stretch>
        </p:blipFill>
        <p:spPr bwMode="auto">
          <a:xfrm>
            <a:off x="6477000" y="4800600"/>
            <a:ext cx="2332815" cy="1752600"/>
          </a:xfrm>
          <a:prstGeom prst="rect">
            <a:avLst/>
          </a:prstGeom>
          <a:noFill/>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30</a:t>
            </a:r>
          </a:p>
        </p:txBody>
      </p:sp>
      <p:sp>
        <p:nvSpPr>
          <p:cNvPr id="39" name="TextBox 38"/>
          <p:cNvSpPr txBox="1"/>
          <p:nvPr/>
        </p:nvSpPr>
        <p:spPr>
          <a:xfrm>
            <a:off x="914400" y="914400"/>
            <a:ext cx="7315200" cy="1015663"/>
          </a:xfrm>
          <a:prstGeom prst="rect">
            <a:avLst/>
          </a:prstGeom>
          <a:noFill/>
        </p:spPr>
        <p:txBody>
          <a:bodyPr wrap="square" rtlCol="0">
            <a:spAutoFit/>
          </a:bodyPr>
          <a:lstStyle/>
          <a:p>
            <a:pPr algn="ctr"/>
            <a:r>
              <a:rPr lang="en-US" sz="2000" b="1">
                <a:solidFill>
                  <a:srgbClr val="FF0066"/>
                </a:solidFill>
              </a:rPr>
              <a:t>Draw 10 the 5-group way.  Circle the group of 5 dots at the top.  Let’s write two different number sentences about our picture.</a:t>
            </a:r>
          </a:p>
          <a:p>
            <a:pPr algn="ctr"/>
            <a:endParaRPr lang="en-US" sz="2000" b="1">
              <a:solidFill>
                <a:srgbClr val="FF0066"/>
              </a:solidFill>
            </a:endParaRPr>
          </a:p>
        </p:txBody>
      </p:sp>
      <p:sp>
        <p:nvSpPr>
          <p:cNvPr id="25" name="TextBox 24"/>
          <p:cNvSpPr txBox="1"/>
          <p:nvPr/>
        </p:nvSpPr>
        <p:spPr>
          <a:xfrm>
            <a:off x="5029200" y="2514600"/>
            <a:ext cx="2672526" cy="1384995"/>
          </a:xfrm>
          <a:prstGeom prst="rect">
            <a:avLst/>
          </a:prstGeom>
          <a:noFill/>
        </p:spPr>
        <p:txBody>
          <a:bodyPr wrap="none" rtlCol="0">
            <a:spAutoFit/>
          </a:bodyPr>
          <a:lstStyle/>
          <a:p>
            <a:r>
              <a:rPr lang="en-US" sz="2800" b="1"/>
              <a:t>10 = ____ + ____</a:t>
            </a:r>
          </a:p>
          <a:p>
            <a:endParaRPr lang="en-US" sz="2800" b="1"/>
          </a:p>
          <a:p>
            <a:r>
              <a:rPr lang="en-US" sz="2800" b="1"/>
              <a:t>____ + ____ = 10</a:t>
            </a:r>
          </a:p>
        </p:txBody>
      </p:sp>
      <p:sp>
        <p:nvSpPr>
          <p:cNvPr id="567298" name="AutoShape 2"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0" name="AutoShape 4"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3" name="AutoShape 7"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7305" name="AutoShape 9" descr="http://www.clker.com/cliparts/E/E/c/Z/C/C/beans-3.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2"/>
          <p:cNvPicPr>
            <a:picLocks noChangeAspect="1" noChangeArrowheads="1"/>
          </p:cNvPicPr>
          <p:nvPr/>
        </p:nvPicPr>
        <p:blipFill>
          <a:blip r:embed="rId3" cstate="print"/>
          <a:srcRect/>
          <a:stretch>
            <a:fillRect/>
          </a:stretch>
        </p:blipFill>
        <p:spPr bwMode="auto">
          <a:xfrm>
            <a:off x="1981200" y="2438400"/>
            <a:ext cx="2703413" cy="1443038"/>
          </a:xfrm>
          <a:prstGeom prst="rect">
            <a:avLst/>
          </a:prstGeom>
          <a:noFill/>
          <a:ln w="9525">
            <a:noFill/>
            <a:miter lim="800000"/>
            <a:headEnd/>
            <a:tailEnd/>
          </a:ln>
        </p:spPr>
      </p:pic>
      <p:sp>
        <p:nvSpPr>
          <p:cNvPr id="16" name="Oval 15"/>
          <p:cNvSpPr/>
          <p:nvPr/>
        </p:nvSpPr>
        <p:spPr>
          <a:xfrm>
            <a:off x="4038600" y="3352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682" name="Picture 2" descr="http://content.mycutegraphics.com/graphics/pencil/dog-holding-pencil.png"/>
          <p:cNvPicPr>
            <a:picLocks noChangeAspect="1" noChangeArrowheads="1"/>
          </p:cNvPicPr>
          <p:nvPr/>
        </p:nvPicPr>
        <p:blipFill>
          <a:blip r:embed="rId4" cstate="print"/>
          <a:srcRect/>
          <a:stretch>
            <a:fillRect/>
          </a:stretch>
        </p:blipFill>
        <p:spPr bwMode="auto">
          <a:xfrm flipH="1">
            <a:off x="228600" y="4178301"/>
            <a:ext cx="2971800" cy="2483104"/>
          </a:xfrm>
          <a:prstGeom prst="rect">
            <a:avLst/>
          </a:prstGeom>
          <a:noFill/>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21615"/>
            <a:ext cx="7772400" cy="1470025"/>
          </a:xfrm>
        </p:spPr>
        <p:txBody>
          <a:bodyPr>
            <a:normAutofit fontScale="90000"/>
          </a:bodyPr>
          <a:lstStyle/>
          <a:p>
            <a:r>
              <a:rPr lang="en-US" sz="4800">
                <a:latin typeface="Kristen ITC" panose="03050502040202030202" pitchFamily="66" charset="0"/>
              </a:rPr>
              <a:t>Lesson Links</a:t>
            </a:r>
            <a:br>
              <a:rPr lang="en-US" sz="4800">
                <a:latin typeface="Kristen ITC" panose="03050502040202030202" pitchFamily="66" charset="0"/>
              </a:rPr>
            </a:br>
            <a:r>
              <a:rPr lang="en-US" sz="2400" b="1">
                <a:latin typeface="Kristen ITC" panose="03050502040202030202" pitchFamily="66" charset="0"/>
              </a:rPr>
              <a:t>Click on the lesson you want to go to! </a:t>
            </a:r>
            <a:br>
              <a:rPr lang="en-US" sz="2400" b="1">
                <a:latin typeface="Kristen ITC" panose="03050502040202030202" pitchFamily="66" charset="0"/>
              </a:rPr>
            </a:br>
            <a:r>
              <a:rPr lang="en-US" sz="2200">
                <a:latin typeface="Kristen ITC" panose="03050502040202030202" pitchFamily="66" charset="0"/>
              </a:rPr>
              <a:t>(You must be in Slide Show/Presentation Mode.)</a:t>
            </a:r>
            <a:endParaRPr lang="en-US" sz="4800">
              <a:latin typeface="Kristen ITC" panose="03050502040202030202" pitchFamily="66" charset="0"/>
            </a:endParaRPr>
          </a:p>
        </p:txBody>
      </p:sp>
      <p:sp>
        <p:nvSpPr>
          <p:cNvPr id="3" name="Subtitle 2"/>
          <p:cNvSpPr>
            <a:spLocks noGrp="1"/>
          </p:cNvSpPr>
          <p:nvPr>
            <p:ph type="subTitle" idx="1"/>
          </p:nvPr>
        </p:nvSpPr>
        <p:spPr>
          <a:xfrm>
            <a:off x="1028700" y="2070746"/>
            <a:ext cx="7010400" cy="1752600"/>
          </a:xfrm>
          <a:ln>
            <a:noFill/>
          </a:ln>
        </p:spPr>
        <p:txBody>
          <a:bodyPr>
            <a:noAutofit/>
          </a:bodyPr>
          <a:lstStyle/>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3" action="ppaction://hlinksldjump"/>
              </a:rPr>
              <a:t>Lesson 25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4" action="ppaction://hlinksldjump"/>
              </a:rPr>
              <a:t>Lesson 31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5" action="ppaction://hlinksldjump"/>
              </a:rPr>
              <a:t>Lesson 37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6" action="ppaction://hlinksldjump"/>
              </a:rPr>
              <a:t>Lesson 26</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7" action="ppaction://hlinksldjump"/>
              </a:rPr>
              <a:t>Lesson 32</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8" action="ppaction://hlinksldjump"/>
              </a:rPr>
              <a:t>Lesson 38</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9" action="ppaction://hlinksldjump"/>
              </a:rPr>
              <a:t>Lesson 27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0" action="ppaction://hlinksldjump"/>
              </a:rPr>
              <a:t>Lesson 33</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1" action="ppaction://hlinksldjump"/>
              </a:rPr>
              <a:t>Lesson 39</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2" action="ppaction://hlinksldjump"/>
              </a:rPr>
              <a:t>Lesson 28</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3" action="ppaction://hlinksldjump"/>
              </a:rPr>
              <a:t>Lesson 34</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4" action="ppaction://hlinksldjump"/>
              </a:rPr>
              <a:t>Lesson 40</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5" action="ppaction://hlinksldjump"/>
              </a:rPr>
              <a:t>Lesson 29</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6" action="ppaction://hlinksldjump"/>
              </a:rPr>
              <a:t>Lesson 35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7" action="ppaction://hlinksldjump"/>
              </a:rPr>
              <a:t>Lesson 41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8" action="ppaction://hlinksldjump"/>
              </a:rPr>
              <a:t>Lesson 30</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9" action="ppaction://hlinksldjump"/>
              </a:rPr>
              <a:t>Lesson 36</a:t>
            </a:r>
            <a:r>
              <a:rPr lang="en-US" sz="2400">
                <a:solidFill>
                  <a:srgbClr val="0033CC"/>
                </a:solidFill>
                <a:latin typeface="Kristen ITC" panose="03050502040202030202" pitchFamily="66" charset="0"/>
              </a:rPr>
              <a:t>		</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6"/>
          <p:cNvPicPr>
            <a:picLocks noChangeAspect="1" noChangeArrowheads="1"/>
          </p:cNvPicPr>
          <p:nvPr/>
        </p:nvPicPr>
        <p:blipFill>
          <a:blip r:embed="rId20" cstate="print"/>
          <a:srcRect/>
          <a:stretch>
            <a:fillRect/>
          </a:stretch>
        </p:blipFill>
        <p:spPr bwMode="auto">
          <a:xfrm>
            <a:off x="6401861" y="4800599"/>
            <a:ext cx="2284939" cy="1592533"/>
          </a:xfrm>
          <a:prstGeom prst="rect">
            <a:avLst/>
          </a:prstGeom>
          <a:noFill/>
          <a:ln w="9525">
            <a:noFill/>
            <a:miter lim="800000"/>
            <a:headEnd/>
            <a:tailEnd/>
          </a:ln>
        </p:spPr>
      </p:pic>
      <p:pic>
        <p:nvPicPr>
          <p:cNvPr id="12" name="Picture 5"/>
          <p:cNvPicPr>
            <a:picLocks noChangeAspect="1" noChangeArrowheads="1"/>
          </p:cNvPicPr>
          <p:nvPr/>
        </p:nvPicPr>
        <p:blipFill>
          <a:blip r:embed="rId21" cstate="print"/>
          <a:srcRect/>
          <a:stretch>
            <a:fillRect/>
          </a:stretch>
        </p:blipFill>
        <p:spPr bwMode="auto">
          <a:xfrm>
            <a:off x="381000" y="4569459"/>
            <a:ext cx="1687786" cy="2066926"/>
          </a:xfrm>
          <a:prstGeom prst="rect">
            <a:avLst/>
          </a:prstGeom>
          <a:noFill/>
          <a:ln w="9525">
            <a:noFill/>
            <a:miter lim="800000"/>
            <a:headEnd/>
            <a:tailEnd/>
          </a:ln>
        </p:spPr>
      </p:pic>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501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09825" y="2734384"/>
            <a:ext cx="4324350" cy="2314575"/>
          </a:xfrm>
          <a:prstGeom prst="rect">
            <a:avLst/>
          </a:prstGeom>
        </p:spPr>
      </p:pic>
    </p:spTree>
    <p:extLst>
      <p:ext uri="{BB962C8B-B14F-4D97-AF65-F5344CB8AC3E}">
        <p14:creationId xmlns:p14="http://schemas.microsoft.com/office/powerpoint/2010/main" val="341410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30</a:t>
            </a:r>
          </a:p>
        </p:txBody>
      </p:sp>
      <p:sp>
        <p:nvSpPr>
          <p:cNvPr id="39" name="TextBox 38"/>
          <p:cNvSpPr txBox="1"/>
          <p:nvPr/>
        </p:nvSpPr>
        <p:spPr>
          <a:xfrm>
            <a:off x="685800" y="762000"/>
            <a:ext cx="7848600" cy="1107996"/>
          </a:xfrm>
          <a:prstGeom prst="rect">
            <a:avLst/>
          </a:prstGeom>
          <a:noFill/>
        </p:spPr>
        <p:txBody>
          <a:bodyPr wrap="square" rtlCol="0">
            <a:spAutoFit/>
          </a:bodyPr>
          <a:lstStyle/>
          <a:p>
            <a:pPr algn="ctr"/>
            <a:r>
              <a:rPr lang="en-US" sz="2200" b="1">
                <a:solidFill>
                  <a:srgbClr val="FF0066"/>
                </a:solidFill>
              </a:rPr>
              <a:t>Work with your partner to draw 10 the 5-group way.  Decide how to separate it into two groups.  Circle one of the groups.  Make two different number sentences about your new picture.</a:t>
            </a:r>
          </a:p>
        </p:txBody>
      </p:sp>
      <p:sp>
        <p:nvSpPr>
          <p:cNvPr id="25" name="TextBox 24"/>
          <p:cNvSpPr txBox="1"/>
          <p:nvPr/>
        </p:nvSpPr>
        <p:spPr>
          <a:xfrm>
            <a:off x="4495800" y="2514600"/>
            <a:ext cx="3429144" cy="1569660"/>
          </a:xfrm>
          <a:prstGeom prst="rect">
            <a:avLst/>
          </a:prstGeom>
          <a:noFill/>
        </p:spPr>
        <p:txBody>
          <a:bodyPr wrap="none" rtlCol="0">
            <a:spAutoFit/>
          </a:bodyPr>
          <a:lstStyle/>
          <a:p>
            <a:r>
              <a:rPr lang="en-US" sz="3200" b="1"/>
              <a:t>____ = ____ + ____</a:t>
            </a:r>
          </a:p>
          <a:p>
            <a:endParaRPr lang="en-US" sz="3200" b="1"/>
          </a:p>
          <a:p>
            <a:r>
              <a:rPr lang="en-US" sz="3200" b="1"/>
              <a:t>____ + ____ = ____</a:t>
            </a:r>
          </a:p>
        </p:txBody>
      </p:sp>
      <p:sp>
        <p:nvSpPr>
          <p:cNvPr id="9" name="Rectangle 8"/>
          <p:cNvSpPr/>
          <p:nvPr/>
        </p:nvSpPr>
        <p:spPr>
          <a:xfrm>
            <a:off x="3048000" y="33528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0370" name="Picture 2"/>
          <p:cNvPicPr>
            <a:picLocks noChangeAspect="1" noChangeArrowheads="1"/>
          </p:cNvPicPr>
          <p:nvPr/>
        </p:nvPicPr>
        <p:blipFill>
          <a:blip r:embed="rId3" cstate="print"/>
          <a:srcRect/>
          <a:stretch>
            <a:fillRect/>
          </a:stretch>
        </p:blipFill>
        <p:spPr bwMode="auto">
          <a:xfrm>
            <a:off x="1295400" y="2667000"/>
            <a:ext cx="2662238" cy="1352027"/>
          </a:xfrm>
          <a:prstGeom prst="rect">
            <a:avLst/>
          </a:prstGeom>
          <a:noFill/>
          <a:ln w="9525">
            <a:noFill/>
            <a:miter lim="800000"/>
            <a:headEnd/>
            <a:tailEnd/>
          </a:ln>
        </p:spPr>
      </p:pic>
      <p:pic>
        <p:nvPicPr>
          <p:cNvPr id="570372" name="Picture 4" descr="http://content.mycutegraphics.com/graphics/pencil/bug-using-pencil.png"/>
          <p:cNvPicPr>
            <a:picLocks noChangeAspect="1" noChangeArrowheads="1"/>
          </p:cNvPicPr>
          <p:nvPr/>
        </p:nvPicPr>
        <p:blipFill>
          <a:blip r:embed="rId4" cstate="print"/>
          <a:srcRect/>
          <a:stretch>
            <a:fillRect/>
          </a:stretch>
        </p:blipFill>
        <p:spPr bwMode="auto">
          <a:xfrm>
            <a:off x="228600" y="4123996"/>
            <a:ext cx="1905000" cy="2463363"/>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1394" name="Picture 2"/>
          <p:cNvPicPr>
            <a:picLocks noChangeAspect="1" noChangeArrowheads="1"/>
          </p:cNvPicPr>
          <p:nvPr/>
        </p:nvPicPr>
        <p:blipFill>
          <a:blip r:embed="rId3" cstate="print"/>
          <a:srcRect/>
          <a:stretch>
            <a:fillRect/>
          </a:stretch>
        </p:blipFill>
        <p:spPr bwMode="auto">
          <a:xfrm>
            <a:off x="228600" y="228600"/>
            <a:ext cx="8686800" cy="395288"/>
          </a:xfrm>
          <a:prstGeom prst="rect">
            <a:avLst/>
          </a:prstGeom>
          <a:noFill/>
          <a:ln w="9525">
            <a:noFill/>
            <a:miter lim="800000"/>
            <a:headEnd/>
            <a:tailEnd/>
          </a:ln>
        </p:spPr>
      </p:pic>
      <p:pic>
        <p:nvPicPr>
          <p:cNvPr id="571395" name="Picture 3"/>
          <p:cNvPicPr>
            <a:picLocks noChangeAspect="1" noChangeArrowheads="1"/>
          </p:cNvPicPr>
          <p:nvPr/>
        </p:nvPicPr>
        <p:blipFill>
          <a:blip r:embed="rId4" cstate="print"/>
          <a:srcRect/>
          <a:stretch>
            <a:fillRect/>
          </a:stretch>
        </p:blipFill>
        <p:spPr bwMode="auto">
          <a:xfrm>
            <a:off x="685800" y="1143000"/>
            <a:ext cx="7781925" cy="405260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1394" name="Picture 2"/>
          <p:cNvPicPr>
            <a:picLocks noChangeAspect="1" noChangeArrowheads="1"/>
          </p:cNvPicPr>
          <p:nvPr/>
        </p:nvPicPr>
        <p:blipFill>
          <a:blip r:embed="rId3" cstate="print"/>
          <a:srcRect/>
          <a:stretch>
            <a:fillRect/>
          </a:stretch>
        </p:blipFill>
        <p:spPr bwMode="auto">
          <a:xfrm>
            <a:off x="228600" y="228600"/>
            <a:ext cx="8686800" cy="395288"/>
          </a:xfrm>
          <a:prstGeom prst="rect">
            <a:avLst/>
          </a:prstGeom>
          <a:noFill/>
          <a:ln w="9525">
            <a:noFill/>
            <a:miter lim="800000"/>
            <a:headEnd/>
            <a:tailEnd/>
          </a:ln>
        </p:spPr>
      </p:pic>
      <p:pic>
        <p:nvPicPr>
          <p:cNvPr id="572418" name="Picture 2"/>
          <p:cNvPicPr>
            <a:picLocks noChangeAspect="1" noChangeArrowheads="1"/>
          </p:cNvPicPr>
          <p:nvPr/>
        </p:nvPicPr>
        <p:blipFill>
          <a:blip r:embed="rId4" cstate="print"/>
          <a:srcRect/>
          <a:stretch>
            <a:fillRect/>
          </a:stretch>
        </p:blipFill>
        <p:spPr bwMode="auto">
          <a:xfrm>
            <a:off x="609600" y="1143000"/>
            <a:ext cx="7889008" cy="4257211"/>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1394" name="Picture 2"/>
          <p:cNvPicPr>
            <a:picLocks noChangeAspect="1" noChangeArrowheads="1"/>
          </p:cNvPicPr>
          <p:nvPr/>
        </p:nvPicPr>
        <p:blipFill>
          <a:blip r:embed="rId3" cstate="print"/>
          <a:srcRect/>
          <a:stretch>
            <a:fillRect/>
          </a:stretch>
        </p:blipFill>
        <p:spPr bwMode="auto">
          <a:xfrm>
            <a:off x="228600" y="228600"/>
            <a:ext cx="8686800" cy="395288"/>
          </a:xfrm>
          <a:prstGeom prst="rect">
            <a:avLst/>
          </a:prstGeom>
          <a:noFill/>
          <a:ln w="9525">
            <a:noFill/>
            <a:miter lim="800000"/>
            <a:headEnd/>
            <a:tailEnd/>
          </a:ln>
        </p:spPr>
      </p:pic>
      <p:pic>
        <p:nvPicPr>
          <p:cNvPr id="573442" name="Picture 2"/>
          <p:cNvPicPr>
            <a:picLocks noChangeAspect="1" noChangeArrowheads="1"/>
          </p:cNvPicPr>
          <p:nvPr/>
        </p:nvPicPr>
        <p:blipFill>
          <a:blip r:embed="rId4" cstate="print"/>
          <a:srcRect/>
          <a:stretch>
            <a:fillRect/>
          </a:stretch>
        </p:blipFill>
        <p:spPr bwMode="auto">
          <a:xfrm>
            <a:off x="460375" y="946542"/>
            <a:ext cx="8091376" cy="4610601"/>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1394" name="Picture 2"/>
          <p:cNvPicPr>
            <a:picLocks noChangeAspect="1" noChangeArrowheads="1"/>
          </p:cNvPicPr>
          <p:nvPr/>
        </p:nvPicPr>
        <p:blipFill>
          <a:blip r:embed="rId3" cstate="print"/>
          <a:srcRect/>
          <a:stretch>
            <a:fillRect/>
          </a:stretch>
        </p:blipFill>
        <p:spPr bwMode="auto">
          <a:xfrm>
            <a:off x="228600" y="228600"/>
            <a:ext cx="8686800" cy="395288"/>
          </a:xfrm>
          <a:prstGeom prst="rect">
            <a:avLst/>
          </a:prstGeom>
          <a:noFill/>
          <a:ln w="9525">
            <a:noFill/>
            <a:miter lim="800000"/>
            <a:headEnd/>
            <a:tailEnd/>
          </a:ln>
        </p:spPr>
      </p:pic>
      <p:pic>
        <p:nvPicPr>
          <p:cNvPr id="574466" name="Picture 2"/>
          <p:cNvPicPr>
            <a:picLocks noChangeAspect="1" noChangeArrowheads="1"/>
          </p:cNvPicPr>
          <p:nvPr/>
        </p:nvPicPr>
        <p:blipFill>
          <a:blip r:embed="rId4" cstate="print"/>
          <a:srcRect/>
          <a:stretch>
            <a:fillRect/>
          </a:stretch>
        </p:blipFill>
        <p:spPr bwMode="auto">
          <a:xfrm>
            <a:off x="457200" y="1219200"/>
            <a:ext cx="8272463" cy="4374079"/>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9" name="Picture 8"/>
          <p:cNvPicPr>
            <a:picLocks noChangeAspect="1"/>
          </p:cNvPicPr>
          <p:nvPr/>
        </p:nvPicPr>
        <p:blipFill>
          <a:blip r:embed="rId4"/>
          <a:stretch>
            <a:fillRect/>
          </a:stretch>
        </p:blipFill>
        <p:spPr>
          <a:xfrm>
            <a:off x="2240031" y="1671661"/>
            <a:ext cx="4667250" cy="2800350"/>
          </a:xfrm>
          <a:prstGeom prst="rect">
            <a:avLst/>
          </a:prstGeom>
        </p:spPr>
      </p:pic>
    </p:spTree>
    <p:extLst>
      <p:ext uri="{BB962C8B-B14F-4D97-AF65-F5344CB8AC3E}">
        <p14:creationId xmlns:p14="http://schemas.microsoft.com/office/powerpoint/2010/main" val="165586993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6908" y="775094"/>
            <a:ext cx="6843435" cy="3724096"/>
          </a:xfrm>
          <a:prstGeom prst="rect">
            <a:avLst/>
          </a:prstGeom>
          <a:noFill/>
        </p:spPr>
        <p:txBody>
          <a:bodyPr wrap="square" rtlCol="0">
            <a:spAutoFit/>
          </a:bodyPr>
          <a:lstStyle/>
          <a:p>
            <a:pPr algn="ctr"/>
            <a:r>
              <a:rPr lang="en-US" sz="4800" b="1">
                <a:latin typeface="Kristen ITC" panose="03050502040202030202" pitchFamily="66" charset="0"/>
              </a:rPr>
              <a:t>Lesson 31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solve addition problems with totals of 9 and 10.</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7961777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a:t>Missing Number</a:t>
            </a:r>
          </a:p>
          <a:p>
            <a:pPr algn="ctr"/>
            <a:r>
              <a:rPr lang="en-US" sz="2400" b="1"/>
              <a:t>Sprint A</a:t>
            </a:r>
            <a:endParaRPr lang="en-US" sz="7200" b="1"/>
          </a:p>
        </p:txBody>
      </p:sp>
      <p:pic>
        <p:nvPicPr>
          <p:cNvPr id="3" name="Picture 2"/>
          <p:cNvPicPr>
            <a:picLocks noChangeAspect="1"/>
          </p:cNvPicPr>
          <p:nvPr/>
        </p:nvPicPr>
        <p:blipFill>
          <a:blip r:embed="rId4"/>
          <a:stretch>
            <a:fillRect/>
          </a:stretch>
        </p:blipFill>
        <p:spPr>
          <a:xfrm>
            <a:off x="2667000" y="286705"/>
            <a:ext cx="5151236" cy="6264713"/>
          </a:xfrm>
          <a:prstGeom prst="rect">
            <a:avLst/>
          </a:prstGeom>
        </p:spPr>
      </p:pic>
      <p:sp>
        <p:nvSpPr>
          <p:cNvPr id="16" name="TextBox 15"/>
          <p:cNvSpPr txBox="1"/>
          <p:nvPr/>
        </p:nvSpPr>
        <p:spPr>
          <a:xfrm>
            <a:off x="7182385" y="914400"/>
            <a:ext cx="1688283" cy="523220"/>
          </a:xfrm>
          <a:prstGeom prst="rect">
            <a:avLst/>
          </a:prstGeom>
          <a:noFill/>
        </p:spPr>
        <p:txBody>
          <a:bodyPr wrap="none" rtlCol="0">
            <a:spAutoFit/>
          </a:bodyPr>
          <a:lstStyle/>
          <a:p>
            <a:r>
              <a:rPr lang="en-US" sz="1400"/>
              <a:t>Module 4, Lesson 31</a:t>
            </a:r>
          </a:p>
          <a:p>
            <a:pPr algn="ctr"/>
            <a:r>
              <a:rPr lang="en-US" sz="140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104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a:t>Missing Number</a:t>
            </a:r>
          </a:p>
          <a:p>
            <a:pPr algn="ctr"/>
            <a:r>
              <a:rPr lang="en-US" sz="2400" b="1"/>
              <a:t>Sprint B</a:t>
            </a:r>
            <a:endParaRPr lang="en-US" sz="72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838607" y="312737"/>
            <a:ext cx="5086193" cy="6242656"/>
          </a:xfrm>
          <a:prstGeom prst="rect">
            <a:avLst/>
          </a:prstGeom>
        </p:spPr>
      </p:pic>
      <p:sp>
        <p:nvSpPr>
          <p:cNvPr id="16" name="TextBox 15"/>
          <p:cNvSpPr txBox="1"/>
          <p:nvPr/>
        </p:nvSpPr>
        <p:spPr>
          <a:xfrm>
            <a:off x="7182385" y="914400"/>
            <a:ext cx="1688283" cy="523220"/>
          </a:xfrm>
          <a:prstGeom prst="rect">
            <a:avLst/>
          </a:prstGeom>
          <a:noFill/>
        </p:spPr>
        <p:txBody>
          <a:bodyPr wrap="none" rtlCol="0">
            <a:spAutoFit/>
          </a:bodyPr>
          <a:lstStyle/>
          <a:p>
            <a:r>
              <a:rPr lang="en-US" sz="1400"/>
              <a:t>Module 4, Lesson 31</a:t>
            </a:r>
          </a:p>
          <a:p>
            <a:pPr algn="ctr"/>
            <a:r>
              <a:rPr lang="en-US" sz="1400"/>
              <a:t>Fluency</a:t>
            </a:r>
          </a:p>
        </p:txBody>
      </p:sp>
    </p:spTree>
    <p:extLst>
      <p:ext uri="{BB962C8B-B14F-4D97-AF65-F5344CB8AC3E}">
        <p14:creationId xmlns:p14="http://schemas.microsoft.com/office/powerpoint/2010/main" val="100954139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Ready, Set, Add!</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1938992"/>
          </a:xfrm>
          <a:prstGeom prst="rect">
            <a:avLst/>
          </a:prstGeom>
          <a:noFill/>
        </p:spPr>
        <p:txBody>
          <a:bodyPr wrap="square" rtlCol="0">
            <a:spAutoFit/>
          </a:bodyPr>
          <a:lstStyle/>
          <a:p>
            <a:pPr algn="ctr"/>
            <a:r>
              <a:rPr lang="en-US" sz="2000" b="1">
                <a:solidFill>
                  <a:srgbClr val="0070C0"/>
                </a:solidFill>
              </a:rPr>
              <a:t>Work with your partner.  Both of you put one hand behind your back.  Pump your other fist two times as you say, “Ready, set,” and then the third time, show a number of fingers as you say, “Add!”  Race to say an addition sentence that matches the number of fingers shown.  The one who says it fastest repeats it for both to hear.  The second partner flips the addition sentence.  Repeat.</a:t>
            </a:r>
            <a:endParaRPr lang="en-US" b="1">
              <a:solidFill>
                <a:srgbClr val="0070C0"/>
              </a:solidFill>
            </a:endParaRPr>
          </a:p>
        </p:txBody>
      </p:sp>
      <p:pic>
        <p:nvPicPr>
          <p:cNvPr id="1026" name="Picture 2" descr="http://1.bp.blogspot.com/-DwLs0UMvK3s/UtvSD9HLQvI/AAAAAAAAbic/VW3SaTfM2_w/s1600/number_borde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4724400"/>
            <a:ext cx="8607424" cy="204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132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33907" y="2709498"/>
            <a:ext cx="4343400" cy="2324100"/>
          </a:xfrm>
          <a:prstGeom prst="rect">
            <a:avLst/>
          </a:prstGeom>
        </p:spPr>
      </p:pic>
    </p:spTree>
    <p:extLst>
      <p:ext uri="{BB962C8B-B14F-4D97-AF65-F5344CB8AC3E}">
        <p14:creationId xmlns:p14="http://schemas.microsoft.com/office/powerpoint/2010/main" val="1222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 descr="http://classroomclipart.com/images/gallery/Clipart/Sports/Soccer_Clipart/TN_stick-figure-playing-soccer-clipart-573.jpg"/>
          <p:cNvPicPr>
            <a:picLocks noChangeAspect="1" noChangeArrowheads="1"/>
          </p:cNvPicPr>
          <p:nvPr/>
        </p:nvPicPr>
        <p:blipFill>
          <a:blip r:embed="rId3" cstate="print"/>
          <a:srcRect/>
          <a:stretch>
            <a:fillRect/>
          </a:stretch>
        </p:blipFill>
        <p:spPr bwMode="auto">
          <a:xfrm>
            <a:off x="6400800" y="3505200"/>
            <a:ext cx="2743200" cy="305671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31</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985406" y="968767"/>
            <a:ext cx="7086600" cy="1384995"/>
          </a:xfrm>
          <a:prstGeom prst="rect">
            <a:avLst/>
          </a:prstGeom>
          <a:noFill/>
        </p:spPr>
        <p:txBody>
          <a:bodyPr wrap="square" rtlCol="0">
            <a:spAutoFit/>
          </a:bodyPr>
          <a:lstStyle/>
          <a:p>
            <a:pPr algn="ctr"/>
            <a:r>
              <a:rPr lang="en-US" sz="2100" b="1"/>
              <a:t>5 children were playing soccer in the park.  Draw the children.  4 more children came to play.  Draw the new players.  How many children were playing soccer?  How did you know?  Turn and talk to your partner about your answer.  Do you agree?</a:t>
            </a:r>
          </a:p>
        </p:txBody>
      </p:sp>
    </p:spTree>
    <p:extLst>
      <p:ext uri="{BB962C8B-B14F-4D97-AF65-F5344CB8AC3E}">
        <p14:creationId xmlns:p14="http://schemas.microsoft.com/office/powerpoint/2010/main" val="42738244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31</a:t>
            </a:r>
          </a:p>
        </p:txBody>
      </p:sp>
      <p:sp>
        <p:nvSpPr>
          <p:cNvPr id="39" name="TextBox 38"/>
          <p:cNvSpPr txBox="1"/>
          <p:nvPr/>
        </p:nvSpPr>
        <p:spPr>
          <a:xfrm>
            <a:off x="609600" y="2667000"/>
            <a:ext cx="7848600" cy="1446550"/>
          </a:xfrm>
          <a:prstGeom prst="rect">
            <a:avLst/>
          </a:prstGeom>
          <a:noFill/>
        </p:spPr>
        <p:txBody>
          <a:bodyPr wrap="square" rtlCol="0">
            <a:spAutoFit/>
          </a:bodyPr>
          <a:lstStyle/>
          <a:p>
            <a:pPr algn="ctr"/>
            <a:r>
              <a:rPr lang="en-US" sz="2200" b="1"/>
              <a:t>6 bears were walking in the forest.  Show the bears with your counters.  3 more bears came to walk with them.  Show the new bears with your counters.  How many bears were walking in the forest altogether?</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585730" name="Picture 2" descr="http://cliparts.co/cliparts/ATb/KKr/ATbKKrdpc.gif"/>
          <p:cNvPicPr>
            <a:picLocks noChangeAspect="1" noChangeArrowheads="1"/>
          </p:cNvPicPr>
          <p:nvPr/>
        </p:nvPicPr>
        <p:blipFill>
          <a:blip r:embed="rId3" cstate="print"/>
          <a:srcRect/>
          <a:stretch>
            <a:fillRect/>
          </a:stretch>
        </p:blipFill>
        <p:spPr bwMode="auto">
          <a:xfrm>
            <a:off x="304800" y="5029200"/>
            <a:ext cx="1828800" cy="1633668"/>
          </a:xfrm>
          <a:prstGeom prst="rect">
            <a:avLst/>
          </a:prstGeom>
          <a:noFill/>
        </p:spPr>
      </p:pic>
      <p:pic>
        <p:nvPicPr>
          <p:cNvPr id="585732" name="Picture 4" descr="http://images.clipartpanda.com/forest-clip-art-1260389682760535852jean_victor_balin_sapin_02.svg.med.png"/>
          <p:cNvPicPr>
            <a:picLocks noChangeAspect="1" noChangeArrowheads="1"/>
          </p:cNvPicPr>
          <p:nvPr/>
        </p:nvPicPr>
        <p:blipFill>
          <a:blip r:embed="rId4" cstate="print"/>
          <a:srcRect/>
          <a:stretch>
            <a:fillRect/>
          </a:stretch>
        </p:blipFill>
        <p:spPr bwMode="auto">
          <a:xfrm>
            <a:off x="7239000" y="4267200"/>
            <a:ext cx="1638300" cy="2385172"/>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31</a:t>
            </a:r>
          </a:p>
        </p:txBody>
      </p:sp>
      <p:sp>
        <p:nvSpPr>
          <p:cNvPr id="39" name="TextBox 38"/>
          <p:cNvSpPr txBox="1"/>
          <p:nvPr/>
        </p:nvSpPr>
        <p:spPr>
          <a:xfrm>
            <a:off x="609600" y="2667000"/>
            <a:ext cx="7848600" cy="769441"/>
          </a:xfrm>
          <a:prstGeom prst="rect">
            <a:avLst/>
          </a:prstGeom>
          <a:noFill/>
        </p:spPr>
        <p:txBody>
          <a:bodyPr wrap="square" rtlCol="0">
            <a:spAutoFit/>
          </a:bodyPr>
          <a:lstStyle/>
          <a:p>
            <a:pPr algn="ctr"/>
            <a:r>
              <a:rPr lang="en-US" sz="2200" b="1"/>
              <a:t>There were 3 sleeping bears and 7 bears playing.  Show your groups of bears with your counters.  How many bears in all?</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587780" name="Picture 4" descr="https://s-media-cache-ak0.pinimg.com/736x/ab/e2/07/abe2075d3ae5e440cc7fd56e11fba411.jpg"/>
          <p:cNvPicPr>
            <a:picLocks noChangeAspect="1" noChangeArrowheads="1"/>
          </p:cNvPicPr>
          <p:nvPr/>
        </p:nvPicPr>
        <p:blipFill>
          <a:blip r:embed="rId3" cstate="print"/>
          <a:srcRect/>
          <a:stretch>
            <a:fillRect/>
          </a:stretch>
        </p:blipFill>
        <p:spPr bwMode="auto">
          <a:xfrm>
            <a:off x="5791200" y="5029200"/>
            <a:ext cx="3124200" cy="1516657"/>
          </a:xfrm>
          <a:prstGeom prst="rect">
            <a:avLst/>
          </a:prstGeom>
          <a:noFill/>
        </p:spPr>
      </p:pic>
      <p:pic>
        <p:nvPicPr>
          <p:cNvPr id="587782" name="Picture 6" descr="http://www.content.mycutegraphics.com/graphics/bear/grizzly-bear.png"/>
          <p:cNvPicPr>
            <a:picLocks noChangeAspect="1" noChangeArrowheads="1"/>
          </p:cNvPicPr>
          <p:nvPr/>
        </p:nvPicPr>
        <p:blipFill>
          <a:blip r:embed="rId4" cstate="print"/>
          <a:srcRect/>
          <a:stretch>
            <a:fillRect/>
          </a:stretch>
        </p:blipFill>
        <p:spPr bwMode="auto">
          <a:xfrm>
            <a:off x="304800" y="4781094"/>
            <a:ext cx="2362200" cy="1776374"/>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31</a:t>
            </a:r>
          </a:p>
        </p:txBody>
      </p:sp>
      <p:sp>
        <p:nvSpPr>
          <p:cNvPr id="39" name="TextBox 38"/>
          <p:cNvSpPr txBox="1"/>
          <p:nvPr/>
        </p:nvSpPr>
        <p:spPr>
          <a:xfrm>
            <a:off x="609600" y="2667000"/>
            <a:ext cx="7848600" cy="1107996"/>
          </a:xfrm>
          <a:prstGeom prst="rect">
            <a:avLst/>
          </a:prstGeom>
          <a:noFill/>
        </p:spPr>
        <p:txBody>
          <a:bodyPr wrap="square" rtlCol="0">
            <a:spAutoFit/>
          </a:bodyPr>
          <a:lstStyle/>
          <a:p>
            <a:pPr algn="ctr"/>
            <a:r>
              <a:rPr lang="en-US" sz="2200" b="1"/>
              <a:t>Maggie had 4 pennies.  Her mom gave her 5 more pennies.  How many pennies does Maggie have now? Draw the pennies and make a number sentence.</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sp>
        <p:nvSpPr>
          <p:cNvPr id="10" name="TextBox 9"/>
          <p:cNvSpPr txBox="1"/>
          <p:nvPr/>
        </p:nvSpPr>
        <p:spPr>
          <a:xfrm rot="20694431">
            <a:off x="258578" y="564139"/>
            <a:ext cx="1951881" cy="646331"/>
          </a:xfrm>
          <a:prstGeom prst="rect">
            <a:avLst/>
          </a:prstGeom>
          <a:noFill/>
        </p:spPr>
        <p:txBody>
          <a:bodyPr wrap="none" rtlCol="0">
            <a:spAutoFit/>
          </a:bodyPr>
          <a:lstStyle/>
          <a:p>
            <a:pPr algn="ctr"/>
            <a:r>
              <a:rPr lang="en-US" b="1">
                <a:solidFill>
                  <a:srgbClr val="FF0000"/>
                </a:solidFill>
              </a:rPr>
              <a:t>Try this one</a:t>
            </a:r>
          </a:p>
          <a:p>
            <a:pPr algn="ctr"/>
            <a:r>
              <a:rPr lang="en-US" b="1">
                <a:solidFill>
                  <a:srgbClr val="FF0000"/>
                </a:solidFill>
              </a:rPr>
              <a:t>with your partner!</a:t>
            </a:r>
          </a:p>
        </p:txBody>
      </p:sp>
      <p:pic>
        <p:nvPicPr>
          <p:cNvPr id="589827" name="Picture 3"/>
          <p:cNvPicPr>
            <a:picLocks noChangeAspect="1" noChangeArrowheads="1"/>
          </p:cNvPicPr>
          <p:nvPr/>
        </p:nvPicPr>
        <p:blipFill>
          <a:blip r:embed="rId3" cstate="print"/>
          <a:srcRect/>
          <a:stretch>
            <a:fillRect/>
          </a:stretch>
        </p:blipFill>
        <p:spPr bwMode="auto">
          <a:xfrm>
            <a:off x="7086600" y="3962400"/>
            <a:ext cx="1752600" cy="2626743"/>
          </a:xfrm>
          <a:prstGeom prst="rect">
            <a:avLst/>
          </a:prstGeom>
          <a:noFill/>
          <a:ln w="9525">
            <a:noFill/>
            <a:miter lim="800000"/>
            <a:headEnd/>
            <a:tailEnd/>
          </a:ln>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31</a:t>
            </a:r>
          </a:p>
        </p:txBody>
      </p:sp>
      <p:sp>
        <p:nvSpPr>
          <p:cNvPr id="39" name="TextBox 38"/>
          <p:cNvSpPr txBox="1"/>
          <p:nvPr/>
        </p:nvSpPr>
        <p:spPr>
          <a:xfrm>
            <a:off x="609600" y="2667000"/>
            <a:ext cx="7848600" cy="769441"/>
          </a:xfrm>
          <a:prstGeom prst="rect">
            <a:avLst/>
          </a:prstGeom>
          <a:noFill/>
        </p:spPr>
        <p:txBody>
          <a:bodyPr wrap="square" rtlCol="0">
            <a:spAutoFit/>
          </a:bodyPr>
          <a:lstStyle/>
          <a:p>
            <a:pPr algn="ctr"/>
            <a:r>
              <a:rPr lang="en-US" sz="2200" b="1"/>
              <a:t>John had 2 circle magnets and 8 square magnets.  How </a:t>
            </a:r>
          </a:p>
          <a:p>
            <a:pPr algn="ctr"/>
            <a:r>
              <a:rPr lang="en-US" sz="2200" b="1"/>
              <a:t>many magnets did he have altogether?</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sp>
        <p:nvSpPr>
          <p:cNvPr id="10" name="TextBox 9"/>
          <p:cNvSpPr txBox="1"/>
          <p:nvPr/>
        </p:nvSpPr>
        <p:spPr>
          <a:xfrm rot="20694431">
            <a:off x="258578" y="564139"/>
            <a:ext cx="1951881" cy="646331"/>
          </a:xfrm>
          <a:prstGeom prst="rect">
            <a:avLst/>
          </a:prstGeom>
          <a:noFill/>
        </p:spPr>
        <p:txBody>
          <a:bodyPr wrap="none" rtlCol="0">
            <a:spAutoFit/>
          </a:bodyPr>
          <a:lstStyle/>
          <a:p>
            <a:pPr algn="ctr"/>
            <a:r>
              <a:rPr lang="en-US" b="1">
                <a:solidFill>
                  <a:srgbClr val="FF0000"/>
                </a:solidFill>
              </a:rPr>
              <a:t>Try this one</a:t>
            </a:r>
          </a:p>
          <a:p>
            <a:pPr algn="ctr"/>
            <a:r>
              <a:rPr lang="en-US" b="1">
                <a:solidFill>
                  <a:srgbClr val="FF0000"/>
                </a:solidFill>
              </a:rPr>
              <a:t>with your partner!</a:t>
            </a:r>
          </a:p>
        </p:txBody>
      </p:sp>
      <p:pic>
        <p:nvPicPr>
          <p:cNvPr id="591874" name="Picture 2" descr="http://sr.photos1.fotosearch.com/bthumb/CSP/CSP990/k10764593.jpg"/>
          <p:cNvPicPr>
            <a:picLocks noChangeAspect="1" noChangeArrowheads="1"/>
          </p:cNvPicPr>
          <p:nvPr/>
        </p:nvPicPr>
        <p:blipFill>
          <a:blip r:embed="rId3" cstate="print"/>
          <a:srcRect/>
          <a:stretch>
            <a:fillRect/>
          </a:stretch>
        </p:blipFill>
        <p:spPr bwMode="auto">
          <a:xfrm>
            <a:off x="6781800" y="4267200"/>
            <a:ext cx="1981200" cy="2275704"/>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31</a:t>
            </a:r>
          </a:p>
        </p:txBody>
      </p:sp>
      <p:sp>
        <p:nvSpPr>
          <p:cNvPr id="39" name="TextBox 38"/>
          <p:cNvSpPr txBox="1"/>
          <p:nvPr/>
        </p:nvSpPr>
        <p:spPr>
          <a:xfrm>
            <a:off x="609600" y="838200"/>
            <a:ext cx="7848600" cy="769441"/>
          </a:xfrm>
          <a:prstGeom prst="rect">
            <a:avLst/>
          </a:prstGeom>
          <a:noFill/>
        </p:spPr>
        <p:txBody>
          <a:bodyPr wrap="square" rtlCol="0">
            <a:spAutoFit/>
          </a:bodyPr>
          <a:lstStyle/>
          <a:p>
            <a:pPr algn="ctr"/>
            <a:r>
              <a:rPr lang="en-US" sz="2200" b="1"/>
              <a:t>Think up an addition story with your partner.  Draw the</a:t>
            </a:r>
          </a:p>
          <a:p>
            <a:pPr algn="ctr"/>
            <a:r>
              <a:rPr lang="en-US" sz="2200" b="1"/>
              <a:t>picture and write the number sentence!</a:t>
            </a:r>
          </a:p>
        </p:txBody>
      </p:sp>
      <p:sp>
        <p:nvSpPr>
          <p:cNvPr id="25" name="TextBox 24"/>
          <p:cNvSpPr txBox="1"/>
          <p:nvPr/>
        </p:nvSpPr>
        <p:spPr>
          <a:xfrm>
            <a:off x="2362200" y="2286000"/>
            <a:ext cx="4419600" cy="707886"/>
          </a:xfrm>
          <a:prstGeom prst="rect">
            <a:avLst/>
          </a:prstGeom>
          <a:noFill/>
        </p:spPr>
        <p:txBody>
          <a:bodyPr wrap="square" rtlCol="0">
            <a:spAutoFit/>
          </a:bodyPr>
          <a:lstStyle/>
          <a:p>
            <a:r>
              <a:rPr lang="en-US" sz="4000" b="1"/>
              <a:t>____ = ____ + ____</a:t>
            </a:r>
          </a:p>
        </p:txBody>
      </p:sp>
      <p:pic>
        <p:nvPicPr>
          <p:cNvPr id="593922" name="Picture 2" descr="http://www.cliparthut.com/clip-arts/888/writing-workshop-clip-art-888599.gif"/>
          <p:cNvPicPr>
            <a:picLocks noChangeAspect="1" noChangeArrowheads="1"/>
          </p:cNvPicPr>
          <p:nvPr/>
        </p:nvPicPr>
        <p:blipFill>
          <a:blip r:embed="rId3" cstate="print"/>
          <a:srcRect/>
          <a:stretch>
            <a:fillRect/>
          </a:stretch>
        </p:blipFill>
        <p:spPr bwMode="auto">
          <a:xfrm>
            <a:off x="7239000" y="3657600"/>
            <a:ext cx="1524000" cy="2828442"/>
          </a:xfrm>
          <a:prstGeom prst="rect">
            <a:avLst/>
          </a:prstGeom>
          <a:noFill/>
        </p:spPr>
      </p:pic>
      <p:pic>
        <p:nvPicPr>
          <p:cNvPr id="593924" name="Picture 4" descr="https://www.wpclipart.com/blanks/callouts/oval_callout/Speech_bubble_sharp_left.png"/>
          <p:cNvPicPr>
            <a:picLocks noChangeAspect="1" noChangeArrowheads="1"/>
          </p:cNvPicPr>
          <p:nvPr/>
        </p:nvPicPr>
        <p:blipFill>
          <a:blip r:embed="rId4" cstate="print"/>
          <a:srcRect/>
          <a:stretch>
            <a:fillRect/>
          </a:stretch>
        </p:blipFill>
        <p:spPr bwMode="auto">
          <a:xfrm>
            <a:off x="5486400" y="3505200"/>
            <a:ext cx="1905000" cy="1435100"/>
          </a:xfrm>
          <a:prstGeom prst="rect">
            <a:avLst/>
          </a:prstGeom>
          <a:noFill/>
        </p:spPr>
      </p:pic>
      <p:sp>
        <p:nvSpPr>
          <p:cNvPr id="13" name="TextBox 12"/>
          <p:cNvSpPr txBox="1"/>
          <p:nvPr/>
        </p:nvSpPr>
        <p:spPr>
          <a:xfrm>
            <a:off x="5791200" y="3962400"/>
            <a:ext cx="1176925" cy="369332"/>
          </a:xfrm>
          <a:prstGeom prst="rect">
            <a:avLst/>
          </a:prstGeom>
          <a:noFill/>
        </p:spPr>
        <p:txBody>
          <a:bodyPr wrap="none" rtlCol="0">
            <a:spAutoFit/>
          </a:bodyPr>
          <a:lstStyle/>
          <a:p>
            <a:pPr algn="ctr"/>
            <a:r>
              <a:rPr lang="en-US" b="1">
                <a:latin typeface="Kristen ITC" pitchFamily="66" charset="0"/>
              </a:rPr>
              <a:t>Hmmm…</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4946" name="Picture 2"/>
          <p:cNvPicPr>
            <a:picLocks noChangeAspect="1" noChangeArrowheads="1"/>
          </p:cNvPicPr>
          <p:nvPr/>
        </p:nvPicPr>
        <p:blipFill>
          <a:blip r:embed="rId3" cstate="print"/>
          <a:srcRect/>
          <a:stretch>
            <a:fillRect/>
          </a:stretch>
        </p:blipFill>
        <p:spPr bwMode="auto">
          <a:xfrm>
            <a:off x="597408" y="1143000"/>
            <a:ext cx="7949184" cy="4572000"/>
          </a:xfrm>
          <a:prstGeom prst="rect">
            <a:avLst/>
          </a:prstGeom>
          <a:noFill/>
          <a:ln w="9525">
            <a:noFill/>
            <a:miter lim="800000"/>
            <a:headEnd/>
            <a:tailEnd/>
          </a:ln>
        </p:spPr>
      </p:pic>
      <p:pic>
        <p:nvPicPr>
          <p:cNvPr id="594947" name="Picture 3"/>
          <p:cNvPicPr>
            <a:picLocks noChangeAspect="1" noChangeArrowheads="1"/>
          </p:cNvPicPr>
          <p:nvPr/>
        </p:nvPicPr>
        <p:blipFill>
          <a:blip r:embed="rId4" cstate="print"/>
          <a:srcRect/>
          <a:stretch>
            <a:fillRect/>
          </a:stretch>
        </p:blipFill>
        <p:spPr bwMode="auto">
          <a:xfrm>
            <a:off x="228600" y="228600"/>
            <a:ext cx="8686800" cy="5334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4947" name="Picture 3"/>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595970" name="Picture 2"/>
          <p:cNvPicPr>
            <a:picLocks noChangeAspect="1" noChangeArrowheads="1"/>
          </p:cNvPicPr>
          <p:nvPr/>
        </p:nvPicPr>
        <p:blipFill>
          <a:blip r:embed="rId4" cstate="print"/>
          <a:srcRect/>
          <a:stretch>
            <a:fillRect/>
          </a:stretch>
        </p:blipFill>
        <p:spPr bwMode="auto">
          <a:xfrm>
            <a:off x="460375" y="1058863"/>
            <a:ext cx="8229406" cy="430423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4947" name="Picture 3"/>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596994" name="Picture 2"/>
          <p:cNvPicPr>
            <a:picLocks noChangeAspect="1" noChangeArrowheads="1"/>
          </p:cNvPicPr>
          <p:nvPr/>
        </p:nvPicPr>
        <p:blipFill>
          <a:blip r:embed="rId4" cstate="print"/>
          <a:srcRect/>
          <a:stretch>
            <a:fillRect/>
          </a:stretch>
        </p:blipFill>
        <p:spPr bwMode="auto">
          <a:xfrm>
            <a:off x="307975" y="914669"/>
            <a:ext cx="8408625" cy="487937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4947" name="Picture 3"/>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0375" y="1055346"/>
            <a:ext cx="8263514" cy="1002054"/>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43432" y="2687926"/>
            <a:ext cx="4333875" cy="2343150"/>
          </a:xfrm>
          <a:prstGeom prst="rect">
            <a:avLst/>
          </a:prstGeom>
        </p:spPr>
      </p:pic>
    </p:spTree>
    <p:extLst>
      <p:ext uri="{BB962C8B-B14F-4D97-AF65-F5344CB8AC3E}">
        <p14:creationId xmlns:p14="http://schemas.microsoft.com/office/powerpoint/2010/main" val="245665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2" name="Picture 1"/>
          <p:cNvPicPr>
            <a:picLocks noChangeAspect="1"/>
          </p:cNvPicPr>
          <p:nvPr/>
        </p:nvPicPr>
        <p:blipFill>
          <a:blip r:embed="rId4"/>
          <a:stretch>
            <a:fillRect/>
          </a:stretch>
        </p:blipFill>
        <p:spPr>
          <a:xfrm>
            <a:off x="2568621" y="1401624"/>
            <a:ext cx="3978568" cy="3605213"/>
          </a:xfrm>
          <a:prstGeom prst="rect">
            <a:avLst/>
          </a:prstGeom>
        </p:spPr>
      </p:pic>
    </p:spTree>
    <p:extLst>
      <p:ext uri="{BB962C8B-B14F-4D97-AF65-F5344CB8AC3E}">
        <p14:creationId xmlns:p14="http://schemas.microsoft.com/office/powerpoint/2010/main" val="115183807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1208" y="809417"/>
            <a:ext cx="6614835" cy="4216539"/>
          </a:xfrm>
          <a:prstGeom prst="rect">
            <a:avLst/>
          </a:prstGeom>
          <a:noFill/>
        </p:spPr>
        <p:txBody>
          <a:bodyPr wrap="square" rtlCol="0">
            <a:spAutoFit/>
          </a:bodyPr>
          <a:lstStyle/>
          <a:p>
            <a:pPr algn="ctr"/>
            <a:r>
              <a:rPr lang="en-US" sz="4800" b="1">
                <a:latin typeface="Kristen ITC" panose="03050502040202030202" pitchFamily="66" charset="0"/>
              </a:rPr>
              <a:t>Lesson 32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use 5-group drawings to solve word problems with totals of 9 and 10.</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6542637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37426" y="2612965"/>
            <a:ext cx="5323092" cy="1051475"/>
          </a:xfrm>
          <a:prstGeom prst="rect">
            <a:avLst/>
          </a:prstGeom>
        </p:spPr>
      </p:pic>
      <p:pic>
        <p:nvPicPr>
          <p:cNvPr id="15362"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8419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37426" y="2307678"/>
            <a:ext cx="5323092" cy="1640953"/>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5863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74082" y="2051909"/>
            <a:ext cx="5364918" cy="2537817"/>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8476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37426" y="2307678"/>
            <a:ext cx="5323092" cy="1640953"/>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7403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20.  1 more is 21.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37426" y="2062824"/>
            <a:ext cx="5323092" cy="2333769"/>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85805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21.  1 more is 22.  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37426" y="1939885"/>
            <a:ext cx="5323092" cy="2441904"/>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0003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22.  1 more is 23.  How many?</a:t>
            </a:r>
            <a:endParaRPr lang="en-US" sz="2400" b="1">
              <a:solidFill>
                <a:srgbClr val="0070C0"/>
              </a:solidFill>
            </a:endParaRPr>
          </a:p>
        </p:txBody>
      </p:sp>
      <p:pic>
        <p:nvPicPr>
          <p:cNvPr id="7" name="Picture 6"/>
          <p:cNvPicPr>
            <a:picLocks noChangeAspect="1"/>
          </p:cNvPicPr>
          <p:nvPr/>
        </p:nvPicPr>
        <p:blipFill>
          <a:blip r:embed="rId4"/>
          <a:stretch>
            <a:fillRect/>
          </a:stretch>
        </p:blipFill>
        <p:spPr>
          <a:xfrm>
            <a:off x="1806669" y="1971445"/>
            <a:ext cx="5384606" cy="2401957"/>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33058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23.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54914" y="2037264"/>
            <a:ext cx="5288115" cy="2329912"/>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64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33907" y="2651897"/>
            <a:ext cx="4343400" cy="2352675"/>
          </a:xfrm>
          <a:prstGeom prst="rect">
            <a:avLst/>
          </a:prstGeom>
        </p:spPr>
      </p:pic>
    </p:spTree>
    <p:extLst>
      <p:ext uri="{BB962C8B-B14F-4D97-AF65-F5344CB8AC3E}">
        <p14:creationId xmlns:p14="http://schemas.microsoft.com/office/powerpoint/2010/main" val="1153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24.  1 more is ___.  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73872" y="2037264"/>
            <a:ext cx="5250200" cy="2298595"/>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996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25.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73872" y="2086760"/>
            <a:ext cx="5250200" cy="230652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9932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26.  1 more is ___.  How many?</a:t>
            </a:r>
            <a:endParaRPr lang="en-US" sz="2400" b="1">
              <a:solidFill>
                <a:srgbClr val="0070C0"/>
              </a:solidFill>
            </a:endParaRPr>
          </a:p>
        </p:txBody>
      </p:sp>
      <p:pic>
        <p:nvPicPr>
          <p:cNvPr id="7" name="Picture 6"/>
          <p:cNvPicPr>
            <a:picLocks noChangeAspect="1"/>
          </p:cNvPicPr>
          <p:nvPr/>
        </p:nvPicPr>
        <p:blipFill>
          <a:blip r:embed="rId4"/>
          <a:stretch>
            <a:fillRect/>
          </a:stretch>
        </p:blipFill>
        <p:spPr>
          <a:xfrm>
            <a:off x="1836107" y="2086760"/>
            <a:ext cx="5325729" cy="230652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266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27.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44894" y="2014203"/>
            <a:ext cx="5308156" cy="2379077"/>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65179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28.  1 more is ___.  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91421" y="2061220"/>
            <a:ext cx="5215102" cy="233206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4381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29.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79977" y="1993610"/>
            <a:ext cx="5237989" cy="239967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73955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Break Apart Numbers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400110"/>
          </a:xfrm>
          <a:prstGeom prst="rect">
            <a:avLst/>
          </a:prstGeom>
          <a:noFill/>
        </p:spPr>
        <p:txBody>
          <a:bodyPr wrap="square" rtlCol="0">
            <a:spAutoFit/>
          </a:bodyPr>
          <a:lstStyle/>
          <a:p>
            <a:pPr algn="ctr"/>
            <a:r>
              <a:rPr lang="en-US" sz="2000" b="1">
                <a:solidFill>
                  <a:srgbClr val="0070C0"/>
                </a:solidFill>
              </a:rPr>
              <a:t>Complete as many number bonds as you can in one minute.  </a:t>
            </a:r>
            <a:endParaRPr lang="en-US" b="1">
              <a:solidFill>
                <a:srgbClr val="0070C0"/>
              </a:solidFill>
            </a:endParaRPr>
          </a:p>
        </p:txBody>
      </p:sp>
      <p:pic>
        <p:nvPicPr>
          <p:cNvPr id="4" name="Picture 3"/>
          <p:cNvPicPr>
            <a:picLocks noChangeAspect="1"/>
          </p:cNvPicPr>
          <p:nvPr/>
        </p:nvPicPr>
        <p:blipFill>
          <a:blip r:embed="rId4"/>
          <a:stretch>
            <a:fillRect/>
          </a:stretch>
        </p:blipFill>
        <p:spPr>
          <a:xfrm>
            <a:off x="2624137" y="1703581"/>
            <a:ext cx="3895725" cy="4457700"/>
          </a:xfrm>
          <a:prstGeom prst="rect">
            <a:avLst/>
          </a:prstGeom>
        </p:spPr>
      </p:pic>
      <p:pic>
        <p:nvPicPr>
          <p:cNvPr id="16386" name="Picture 2" descr="http://worldartsme.com/images/clip-art-stars-kindergarten-clipar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1413" y="4953000"/>
            <a:ext cx="2021038" cy="15478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orldartsme.com/images/clip-art-stars-kindergarten-clipar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01662" y="4952999"/>
            <a:ext cx="2020813" cy="154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1008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00"/>
            <a:ext cx="7467598" cy="523220"/>
          </a:xfrm>
          <a:prstGeom prst="rect">
            <a:avLst/>
          </a:prstGeom>
          <a:noFill/>
        </p:spPr>
        <p:txBody>
          <a:bodyPr wrap="square" rtlCol="0">
            <a:spAutoFit/>
          </a:bodyPr>
          <a:lstStyle/>
          <a:p>
            <a:pPr algn="ctr"/>
            <a:r>
              <a:rPr lang="en-US" sz="2800" b="1"/>
              <a:t>5-Group Puzzles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5779" y="1552830"/>
            <a:ext cx="8072441" cy="707886"/>
          </a:xfrm>
          <a:prstGeom prst="rect">
            <a:avLst/>
          </a:prstGeom>
          <a:noFill/>
        </p:spPr>
        <p:txBody>
          <a:bodyPr wrap="square" rtlCol="0">
            <a:spAutoFit/>
          </a:bodyPr>
          <a:lstStyle/>
          <a:p>
            <a:pPr algn="ctr"/>
            <a:r>
              <a:rPr lang="en-US" sz="2000" b="1">
                <a:solidFill>
                  <a:srgbClr val="0070C0"/>
                </a:solidFill>
              </a:rPr>
              <a:t>Put the puzzles together to make 10.  </a:t>
            </a:r>
          </a:p>
          <a:p>
            <a:pPr algn="ctr"/>
            <a:r>
              <a:rPr lang="en-US" sz="2000" b="1">
                <a:solidFill>
                  <a:srgbClr val="0070C0"/>
                </a:solidFill>
              </a:rPr>
              <a:t>Then write the number bond.</a:t>
            </a:r>
            <a:endParaRPr lang="en-US" b="1">
              <a:solidFill>
                <a:srgbClr val="0070C0"/>
              </a:solidFill>
            </a:endParaRPr>
          </a:p>
        </p:txBody>
      </p:sp>
      <p:pic>
        <p:nvPicPr>
          <p:cNvPr id="17412" name="Picture 4" descr="http://worldartsme.com/images/floor-puzzle-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46299"/>
            <a:ext cx="3714750" cy="32689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rot="16200000">
            <a:off x="5551589" y="4972348"/>
            <a:ext cx="1088827" cy="1981201"/>
          </a:xfrm>
          <a:prstGeom prst="rect">
            <a:avLst/>
          </a:prstGeom>
        </p:spPr>
      </p:pic>
    </p:spTree>
    <p:extLst>
      <p:ext uri="{BB962C8B-B14F-4D97-AF65-F5344CB8AC3E}">
        <p14:creationId xmlns:p14="http://schemas.microsoft.com/office/powerpoint/2010/main" val="37533968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32</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947306" y="1002164"/>
            <a:ext cx="7162800" cy="2354491"/>
          </a:xfrm>
          <a:prstGeom prst="rect">
            <a:avLst/>
          </a:prstGeom>
          <a:noFill/>
        </p:spPr>
        <p:txBody>
          <a:bodyPr wrap="square" rtlCol="0">
            <a:spAutoFit/>
          </a:bodyPr>
          <a:lstStyle/>
          <a:p>
            <a:pPr algn="ctr"/>
            <a:r>
              <a:rPr lang="en-US" sz="2100" b="1"/>
              <a:t>Chen had 9 pencils.  Some of his pencils were red, and some</a:t>
            </a:r>
          </a:p>
          <a:p>
            <a:pPr algn="ctr"/>
            <a:r>
              <a:rPr lang="en-US" sz="2100" b="1"/>
              <a:t>were blue.  Draw Chen’s pencils.  </a:t>
            </a:r>
          </a:p>
          <a:p>
            <a:pPr algn="ctr"/>
            <a:endParaRPr lang="en-US" sz="2100" b="1"/>
          </a:p>
          <a:p>
            <a:pPr algn="ctr"/>
            <a:r>
              <a:rPr lang="en-US" sz="2100" b="1"/>
              <a:t>Make a number bond about your pencils.  Now, turn and talk to your partner about your pictures and your number bond.  Do you pictures look the same?  Are your number bonds the same?  Are they both correct?</a:t>
            </a:r>
          </a:p>
        </p:txBody>
      </p:sp>
      <p:pic>
        <p:nvPicPr>
          <p:cNvPr id="600066" name="Picture 2" descr="http://www.ourclassweb.com/images/scrappin_doodles/kids_stick_kids/boy_pencil.png"/>
          <p:cNvPicPr>
            <a:picLocks noChangeAspect="1" noChangeArrowheads="1"/>
          </p:cNvPicPr>
          <p:nvPr/>
        </p:nvPicPr>
        <p:blipFill>
          <a:blip r:embed="rId3" cstate="print"/>
          <a:srcRect/>
          <a:stretch>
            <a:fillRect/>
          </a:stretch>
        </p:blipFill>
        <p:spPr bwMode="auto">
          <a:xfrm>
            <a:off x="6629400" y="3962400"/>
            <a:ext cx="2159121" cy="2568556"/>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32</a:t>
            </a:r>
          </a:p>
        </p:txBody>
      </p:sp>
      <p:sp>
        <p:nvSpPr>
          <p:cNvPr id="39" name="TextBox 38"/>
          <p:cNvSpPr txBox="1"/>
          <p:nvPr/>
        </p:nvSpPr>
        <p:spPr>
          <a:xfrm>
            <a:off x="609600" y="2667000"/>
            <a:ext cx="7848600" cy="1107996"/>
          </a:xfrm>
          <a:prstGeom prst="rect">
            <a:avLst/>
          </a:prstGeom>
          <a:noFill/>
        </p:spPr>
        <p:txBody>
          <a:bodyPr wrap="square" rtlCol="0">
            <a:spAutoFit/>
          </a:bodyPr>
          <a:lstStyle/>
          <a:p>
            <a:pPr algn="ctr"/>
            <a:r>
              <a:rPr lang="en-US" sz="2200" b="1"/>
              <a:t>Michael has 9 toy blocks.  Some are large, and some are small.</a:t>
            </a:r>
          </a:p>
          <a:p>
            <a:pPr algn="ctr"/>
            <a:r>
              <a:rPr lang="en-US" sz="2200" b="1"/>
              <a:t>I need someone to tell me how many you think are large.  Let’s draw a picture and complete the number sentence!</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9 = ____ + ____</a:t>
            </a:r>
          </a:p>
        </p:txBody>
      </p:sp>
      <p:pic>
        <p:nvPicPr>
          <p:cNvPr id="605188" name="Picture 4"/>
          <p:cNvPicPr>
            <a:picLocks noChangeAspect="1" noChangeArrowheads="1"/>
          </p:cNvPicPr>
          <p:nvPr/>
        </p:nvPicPr>
        <p:blipFill>
          <a:blip r:embed="rId3" cstate="print"/>
          <a:srcRect/>
          <a:stretch>
            <a:fillRect/>
          </a:stretch>
        </p:blipFill>
        <p:spPr bwMode="auto">
          <a:xfrm>
            <a:off x="6629400" y="4191000"/>
            <a:ext cx="2190750" cy="2347232"/>
          </a:xfrm>
          <a:prstGeom prst="rect">
            <a:avLst/>
          </a:prstGeom>
          <a:noFill/>
          <a:ln w="9525">
            <a:noFill/>
            <a:miter lim="800000"/>
            <a:headEnd/>
            <a:tailEnd/>
          </a:ln>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a:t>
            </a:r>
            <a:endParaRPr lang="en-US" sz="8000" b="1"/>
          </a:p>
        </p:txBody>
      </p:sp>
      <p:sp>
        <p:nvSpPr>
          <p:cNvPr id="25" name="TextBox 24"/>
          <p:cNvSpPr txBox="1"/>
          <p:nvPr/>
        </p:nvSpPr>
        <p:spPr>
          <a:xfrm>
            <a:off x="1309523" y="1217633"/>
            <a:ext cx="6524955" cy="1015663"/>
          </a:xfrm>
          <a:prstGeom prst="rect">
            <a:avLst/>
          </a:prstGeom>
          <a:noFill/>
        </p:spPr>
        <p:txBody>
          <a:bodyPr wrap="square" rtlCol="0">
            <a:spAutoFit/>
          </a:bodyPr>
          <a:lstStyle/>
          <a:p>
            <a:pPr algn="ctr"/>
            <a:r>
              <a:rPr lang="en-US" sz="2000" b="1">
                <a:solidFill>
                  <a:srgbClr val="0000FF"/>
                </a:solidFill>
              </a:rPr>
              <a:t>How many dots do you see?  How many more to make 5?  Say the number sentence.  Write the number sentence on your board.  Get ready.  Show me.</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09825" y="2734384"/>
            <a:ext cx="4324350" cy="2314575"/>
          </a:xfrm>
          <a:prstGeom prst="rect">
            <a:avLst/>
          </a:prstGeom>
        </p:spPr>
      </p:pic>
    </p:spTree>
    <p:extLst>
      <p:ext uri="{BB962C8B-B14F-4D97-AF65-F5344CB8AC3E}">
        <p14:creationId xmlns:p14="http://schemas.microsoft.com/office/powerpoint/2010/main" val="38462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6" name="Picture 4" descr="http://thumbs.dreamstime.com/t/vanilla-wafers-front-view-17791790.jpg"/>
          <p:cNvPicPr>
            <a:picLocks noChangeAspect="1" noChangeArrowheads="1"/>
          </p:cNvPicPr>
          <p:nvPr/>
        </p:nvPicPr>
        <p:blipFill>
          <a:blip r:embed="rId3" cstate="print"/>
          <a:srcRect/>
          <a:stretch>
            <a:fillRect/>
          </a:stretch>
        </p:blipFill>
        <p:spPr bwMode="auto">
          <a:xfrm>
            <a:off x="6248400" y="5029200"/>
            <a:ext cx="2895600" cy="165463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32</a:t>
            </a:r>
          </a:p>
        </p:txBody>
      </p:sp>
      <p:sp>
        <p:nvSpPr>
          <p:cNvPr id="39" name="TextBox 38"/>
          <p:cNvSpPr txBox="1"/>
          <p:nvPr/>
        </p:nvSpPr>
        <p:spPr>
          <a:xfrm>
            <a:off x="609600" y="2667000"/>
            <a:ext cx="7848600" cy="1107996"/>
          </a:xfrm>
          <a:prstGeom prst="rect">
            <a:avLst/>
          </a:prstGeom>
          <a:noFill/>
        </p:spPr>
        <p:txBody>
          <a:bodyPr wrap="square" rtlCol="0">
            <a:spAutoFit/>
          </a:bodyPr>
          <a:lstStyle/>
          <a:p>
            <a:pPr algn="ctr"/>
            <a:r>
              <a:rPr lang="en-US" sz="2200" b="1"/>
              <a:t>Susie had a plate of 9 cookies.  Some were vanilla and some </a:t>
            </a:r>
          </a:p>
          <a:p>
            <a:pPr algn="ctr"/>
            <a:r>
              <a:rPr lang="en-US" sz="2200" b="1"/>
              <a:t>were chocolate.  How many of each kind did she have?  </a:t>
            </a:r>
            <a:br>
              <a:rPr lang="en-US" sz="2200" b="1"/>
            </a:br>
            <a:r>
              <a:rPr lang="en-US" sz="2200" b="1"/>
              <a:t>You decide!  Make a picture and write a number sentence. </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sp>
        <p:nvSpPr>
          <p:cNvPr id="10" name="TextBox 9"/>
          <p:cNvSpPr txBox="1"/>
          <p:nvPr/>
        </p:nvSpPr>
        <p:spPr>
          <a:xfrm rot="20694431">
            <a:off x="258578" y="564139"/>
            <a:ext cx="1951881" cy="646331"/>
          </a:xfrm>
          <a:prstGeom prst="rect">
            <a:avLst/>
          </a:prstGeom>
          <a:noFill/>
        </p:spPr>
        <p:txBody>
          <a:bodyPr wrap="none" rtlCol="0">
            <a:spAutoFit/>
          </a:bodyPr>
          <a:lstStyle/>
          <a:p>
            <a:pPr algn="ctr"/>
            <a:r>
              <a:rPr lang="en-US" b="1">
                <a:solidFill>
                  <a:srgbClr val="FF0000"/>
                </a:solidFill>
              </a:rPr>
              <a:t>Try this one</a:t>
            </a:r>
          </a:p>
          <a:p>
            <a:pPr algn="ctr"/>
            <a:r>
              <a:rPr lang="en-US" b="1">
                <a:solidFill>
                  <a:srgbClr val="FF0000"/>
                </a:solidFill>
              </a:rPr>
              <a:t>with your partner!</a:t>
            </a:r>
          </a:p>
        </p:txBody>
      </p:sp>
      <p:pic>
        <p:nvPicPr>
          <p:cNvPr id="607234" name="Picture 2" descr="http://foodimentaryguy.files.wordpress.com/2012/03/800px-oreo-two-cookies.jpg"/>
          <p:cNvPicPr>
            <a:picLocks noChangeAspect="1" noChangeArrowheads="1"/>
          </p:cNvPicPr>
          <p:nvPr/>
        </p:nvPicPr>
        <p:blipFill>
          <a:blip r:embed="rId4" cstate="print"/>
          <a:srcRect/>
          <a:stretch>
            <a:fillRect/>
          </a:stretch>
        </p:blipFill>
        <p:spPr bwMode="auto">
          <a:xfrm flipH="1">
            <a:off x="228600" y="5315026"/>
            <a:ext cx="2057400" cy="1200836"/>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32</a:t>
            </a:r>
          </a:p>
        </p:txBody>
      </p:sp>
      <p:sp>
        <p:nvSpPr>
          <p:cNvPr id="39" name="TextBox 38"/>
          <p:cNvSpPr txBox="1"/>
          <p:nvPr/>
        </p:nvSpPr>
        <p:spPr>
          <a:xfrm>
            <a:off x="609600" y="2667000"/>
            <a:ext cx="7848600" cy="769441"/>
          </a:xfrm>
          <a:prstGeom prst="rect">
            <a:avLst/>
          </a:prstGeom>
          <a:noFill/>
        </p:spPr>
        <p:txBody>
          <a:bodyPr wrap="square" rtlCol="0">
            <a:spAutoFit/>
          </a:bodyPr>
          <a:lstStyle/>
          <a:p>
            <a:pPr algn="ctr"/>
            <a:r>
              <a:rPr lang="en-US" sz="2200" b="1"/>
              <a:t>Jamal had a basket of 10 blocks.  Some were white and some</a:t>
            </a:r>
          </a:p>
          <a:p>
            <a:pPr algn="ctr"/>
            <a:r>
              <a:rPr lang="en-US" sz="2200" b="1"/>
              <a:t>were gray.  Show Jamal’s blocks, and write the number sentence.</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sp>
        <p:nvSpPr>
          <p:cNvPr id="10" name="TextBox 9"/>
          <p:cNvSpPr txBox="1"/>
          <p:nvPr/>
        </p:nvSpPr>
        <p:spPr>
          <a:xfrm rot="20694431">
            <a:off x="258578" y="564139"/>
            <a:ext cx="1951881" cy="646331"/>
          </a:xfrm>
          <a:prstGeom prst="rect">
            <a:avLst/>
          </a:prstGeom>
          <a:noFill/>
        </p:spPr>
        <p:txBody>
          <a:bodyPr wrap="none" rtlCol="0">
            <a:spAutoFit/>
          </a:bodyPr>
          <a:lstStyle/>
          <a:p>
            <a:pPr algn="ctr"/>
            <a:r>
              <a:rPr lang="en-US" b="1">
                <a:solidFill>
                  <a:srgbClr val="FF0000"/>
                </a:solidFill>
              </a:rPr>
              <a:t>Try this one</a:t>
            </a:r>
          </a:p>
          <a:p>
            <a:pPr algn="ctr"/>
            <a:r>
              <a:rPr lang="en-US" b="1">
                <a:solidFill>
                  <a:srgbClr val="FF0000"/>
                </a:solidFill>
              </a:rPr>
              <a:t>with your partner!</a:t>
            </a:r>
          </a:p>
        </p:txBody>
      </p:sp>
      <p:pic>
        <p:nvPicPr>
          <p:cNvPr id="610308" name="Picture 4" descr="http://clipartsign.com/upload/2016/02/03/worksheetjunkie-cute-boy-clipart-freebie.png"/>
          <p:cNvPicPr>
            <a:picLocks noChangeAspect="1" noChangeArrowheads="1"/>
          </p:cNvPicPr>
          <p:nvPr/>
        </p:nvPicPr>
        <p:blipFill>
          <a:blip r:embed="rId3" cstate="print"/>
          <a:srcRect/>
          <a:stretch>
            <a:fillRect/>
          </a:stretch>
        </p:blipFill>
        <p:spPr bwMode="auto">
          <a:xfrm>
            <a:off x="4572000" y="3886200"/>
            <a:ext cx="1918573" cy="2667000"/>
          </a:xfrm>
          <a:prstGeom prst="rect">
            <a:avLst/>
          </a:prstGeom>
          <a:noFill/>
        </p:spPr>
      </p:pic>
      <p:pic>
        <p:nvPicPr>
          <p:cNvPr id="610309" name="Picture 5"/>
          <p:cNvPicPr>
            <a:picLocks noChangeAspect="1" noChangeArrowheads="1"/>
          </p:cNvPicPr>
          <p:nvPr/>
        </p:nvPicPr>
        <p:blipFill>
          <a:blip r:embed="rId4" cstate="print"/>
          <a:srcRect/>
          <a:stretch>
            <a:fillRect/>
          </a:stretch>
        </p:blipFill>
        <p:spPr bwMode="auto">
          <a:xfrm>
            <a:off x="3048000" y="5181600"/>
            <a:ext cx="1733550" cy="1400175"/>
          </a:xfrm>
          <a:prstGeom prst="rect">
            <a:avLst/>
          </a:prstGeom>
          <a:noFill/>
          <a:ln w="9525">
            <a:noFill/>
            <a:miter lim="800000"/>
            <a:headEnd/>
            <a:tailEnd/>
          </a:ln>
        </p:spPr>
      </p:pic>
      <p:sp>
        <p:nvSpPr>
          <p:cNvPr id="20" name="Cube 19"/>
          <p:cNvSpPr/>
          <p:nvPr/>
        </p:nvSpPr>
        <p:spPr>
          <a:xfrm>
            <a:off x="3048000" y="6248400"/>
            <a:ext cx="381000" cy="381000"/>
          </a:xfrm>
          <a:prstGeom prst="cub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1330" name="Picture 2"/>
          <p:cNvPicPr>
            <a:picLocks noChangeAspect="1" noChangeArrowheads="1"/>
          </p:cNvPicPr>
          <p:nvPr/>
        </p:nvPicPr>
        <p:blipFill>
          <a:blip r:embed="rId3" cstate="print"/>
          <a:srcRect/>
          <a:stretch>
            <a:fillRect/>
          </a:stretch>
        </p:blipFill>
        <p:spPr bwMode="auto">
          <a:xfrm>
            <a:off x="228600" y="228600"/>
            <a:ext cx="8534400" cy="485775"/>
          </a:xfrm>
          <a:prstGeom prst="rect">
            <a:avLst/>
          </a:prstGeom>
          <a:noFill/>
          <a:ln w="9525">
            <a:noFill/>
            <a:miter lim="800000"/>
            <a:headEnd/>
            <a:tailEnd/>
          </a:ln>
        </p:spPr>
      </p:pic>
      <p:pic>
        <p:nvPicPr>
          <p:cNvPr id="611331" name="Picture 3"/>
          <p:cNvPicPr>
            <a:picLocks noChangeAspect="1" noChangeArrowheads="1"/>
          </p:cNvPicPr>
          <p:nvPr/>
        </p:nvPicPr>
        <p:blipFill>
          <a:blip r:embed="rId4" cstate="print"/>
          <a:srcRect/>
          <a:stretch>
            <a:fillRect/>
          </a:stretch>
        </p:blipFill>
        <p:spPr bwMode="auto">
          <a:xfrm>
            <a:off x="612775" y="858838"/>
            <a:ext cx="7845424" cy="5164699"/>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1330" name="Picture 2"/>
          <p:cNvPicPr>
            <a:picLocks noChangeAspect="1" noChangeArrowheads="1"/>
          </p:cNvPicPr>
          <p:nvPr/>
        </p:nvPicPr>
        <p:blipFill>
          <a:blip r:embed="rId3" cstate="print"/>
          <a:srcRect/>
          <a:stretch>
            <a:fillRect/>
          </a:stretch>
        </p:blipFill>
        <p:spPr bwMode="auto">
          <a:xfrm>
            <a:off x="228600" y="228600"/>
            <a:ext cx="8534400" cy="485775"/>
          </a:xfrm>
          <a:prstGeom prst="rect">
            <a:avLst/>
          </a:prstGeom>
          <a:noFill/>
          <a:ln w="9525">
            <a:noFill/>
            <a:miter lim="800000"/>
            <a:headEnd/>
            <a:tailEnd/>
          </a:ln>
        </p:spPr>
      </p:pic>
      <p:pic>
        <p:nvPicPr>
          <p:cNvPr id="612354" name="Picture 2"/>
          <p:cNvPicPr>
            <a:picLocks noChangeAspect="1" noChangeArrowheads="1"/>
          </p:cNvPicPr>
          <p:nvPr/>
        </p:nvPicPr>
        <p:blipFill>
          <a:blip r:embed="rId4" cstate="print"/>
          <a:srcRect/>
          <a:stretch>
            <a:fillRect/>
          </a:stretch>
        </p:blipFill>
        <p:spPr bwMode="auto">
          <a:xfrm>
            <a:off x="289542" y="1219200"/>
            <a:ext cx="8473458" cy="356711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1330" name="Picture 2"/>
          <p:cNvPicPr>
            <a:picLocks noChangeAspect="1" noChangeArrowheads="1"/>
          </p:cNvPicPr>
          <p:nvPr/>
        </p:nvPicPr>
        <p:blipFill>
          <a:blip r:embed="rId3" cstate="print"/>
          <a:srcRect/>
          <a:stretch>
            <a:fillRect/>
          </a:stretch>
        </p:blipFill>
        <p:spPr bwMode="auto">
          <a:xfrm>
            <a:off x="228600" y="228600"/>
            <a:ext cx="8534400" cy="485775"/>
          </a:xfrm>
          <a:prstGeom prst="rect">
            <a:avLst/>
          </a:prstGeom>
          <a:noFill/>
          <a:ln w="9525">
            <a:noFill/>
            <a:miter lim="800000"/>
            <a:headEnd/>
            <a:tailEnd/>
          </a:ln>
        </p:spPr>
      </p:pic>
      <p:pic>
        <p:nvPicPr>
          <p:cNvPr id="613378" name="Picture 2"/>
          <p:cNvPicPr>
            <a:picLocks noChangeAspect="1" noChangeArrowheads="1"/>
          </p:cNvPicPr>
          <p:nvPr/>
        </p:nvPicPr>
        <p:blipFill>
          <a:blip r:embed="rId4" cstate="print"/>
          <a:srcRect/>
          <a:stretch>
            <a:fillRect/>
          </a:stretch>
        </p:blipFill>
        <p:spPr bwMode="auto">
          <a:xfrm>
            <a:off x="609600" y="1066800"/>
            <a:ext cx="7856282" cy="451008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1330" name="Picture 2"/>
          <p:cNvPicPr>
            <a:picLocks noChangeAspect="1" noChangeArrowheads="1"/>
          </p:cNvPicPr>
          <p:nvPr/>
        </p:nvPicPr>
        <p:blipFill>
          <a:blip r:embed="rId3" cstate="print"/>
          <a:srcRect/>
          <a:stretch>
            <a:fillRect/>
          </a:stretch>
        </p:blipFill>
        <p:spPr bwMode="auto">
          <a:xfrm>
            <a:off x="228600" y="228600"/>
            <a:ext cx="8534400" cy="485775"/>
          </a:xfrm>
          <a:prstGeom prst="rect">
            <a:avLst/>
          </a:prstGeom>
          <a:noFill/>
          <a:ln w="9525">
            <a:noFill/>
            <a:miter lim="800000"/>
            <a:headEnd/>
            <a:tailEnd/>
          </a:ln>
        </p:spPr>
      </p:pic>
      <p:pic>
        <p:nvPicPr>
          <p:cNvPr id="614402" name="Picture 2"/>
          <p:cNvPicPr>
            <a:picLocks noChangeAspect="1" noChangeArrowheads="1"/>
          </p:cNvPicPr>
          <p:nvPr/>
        </p:nvPicPr>
        <p:blipFill>
          <a:blip r:embed="rId4" cstate="print"/>
          <a:srcRect/>
          <a:stretch>
            <a:fillRect/>
          </a:stretch>
        </p:blipFill>
        <p:spPr bwMode="auto">
          <a:xfrm>
            <a:off x="685800" y="1143000"/>
            <a:ext cx="7829550" cy="460157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9" name="Picture 8"/>
          <p:cNvPicPr>
            <a:picLocks noChangeAspect="1"/>
          </p:cNvPicPr>
          <p:nvPr/>
        </p:nvPicPr>
        <p:blipFill>
          <a:blip r:embed="rId4"/>
          <a:stretch>
            <a:fillRect/>
          </a:stretch>
        </p:blipFill>
        <p:spPr>
          <a:xfrm>
            <a:off x="1194522" y="1501631"/>
            <a:ext cx="6665498" cy="1812103"/>
          </a:xfrm>
          <a:prstGeom prst="rect">
            <a:avLst/>
          </a:prstGeom>
        </p:spPr>
      </p:pic>
      <p:sp>
        <p:nvSpPr>
          <p:cNvPr id="7" name="Rectangle 6"/>
          <p:cNvSpPr/>
          <p:nvPr/>
        </p:nvSpPr>
        <p:spPr>
          <a:xfrm>
            <a:off x="5531348" y="1244428"/>
            <a:ext cx="2457968" cy="1498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1209966" y="3210403"/>
            <a:ext cx="4270480" cy="1875463"/>
          </a:xfrm>
          <a:prstGeom prst="rect">
            <a:avLst/>
          </a:prstGeom>
        </p:spPr>
      </p:pic>
    </p:spTree>
    <p:extLst>
      <p:ext uri="{BB962C8B-B14F-4D97-AF65-F5344CB8AC3E}">
        <p14:creationId xmlns:p14="http://schemas.microsoft.com/office/powerpoint/2010/main" val="167840706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1208" y="922556"/>
            <a:ext cx="6614835" cy="3724096"/>
          </a:xfrm>
          <a:prstGeom prst="rect">
            <a:avLst/>
          </a:prstGeom>
          <a:noFill/>
        </p:spPr>
        <p:txBody>
          <a:bodyPr wrap="square" rtlCol="0">
            <a:spAutoFit/>
          </a:bodyPr>
          <a:lstStyle/>
          <a:p>
            <a:pPr algn="ctr"/>
            <a:r>
              <a:rPr lang="en-US" sz="4800" b="1">
                <a:latin typeface="Kristen ITC" panose="03050502040202030202" pitchFamily="66" charset="0"/>
              </a:rPr>
              <a:t>Lesson 33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solve subtraction problems using numbers to 10.</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17996784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Core Fluency Differentiated Practice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60" y="1282421"/>
            <a:ext cx="7921625" cy="1631216"/>
          </a:xfrm>
          <a:prstGeom prst="rect">
            <a:avLst/>
          </a:prstGeom>
          <a:noFill/>
        </p:spPr>
        <p:txBody>
          <a:bodyPr wrap="square" rtlCol="0">
            <a:spAutoFit/>
          </a:bodyPr>
          <a:lstStyle/>
          <a:p>
            <a:pPr algn="ctr"/>
            <a:r>
              <a:rPr lang="en-US" sz="2000" b="1">
                <a:solidFill>
                  <a:srgbClr val="00B050"/>
                </a:solidFill>
              </a:rPr>
              <a:t>Complete as many problems as you can in 96 seconds.  Your goal is to do your very best and work hard to improve the next time we practice.  When you finish them all AND get them all right, you get to move up to the next practice!  Remember, you are not competing against your classmates.  You are just competing against yourself!</a:t>
            </a:r>
            <a:endParaRPr lang="en-US" b="1">
              <a:solidFill>
                <a:srgbClr val="00B050"/>
              </a:solidFill>
            </a:endParaRPr>
          </a:p>
        </p:txBody>
      </p:sp>
      <p:pic>
        <p:nvPicPr>
          <p:cNvPr id="7170"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83"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7063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8366" y="1124214"/>
            <a:ext cx="7571724" cy="1477328"/>
          </a:xfrm>
          <a:prstGeom prst="rect">
            <a:avLst/>
          </a:prstGeom>
          <a:noFill/>
        </p:spPr>
        <p:txBody>
          <a:bodyPr wrap="square" rtlCol="0">
            <a:spAutoFit/>
          </a:bodyPr>
          <a:lstStyle/>
          <a:p>
            <a:pPr algn="ctr"/>
            <a:r>
              <a:rPr lang="en-US" b="1">
                <a:solidFill>
                  <a:srgbClr val="07A16E"/>
                </a:solidFill>
              </a:rPr>
              <a:t>Now, we’ll play a fast counting game!  Each person says the next 3 numbers.  So, if I say 21, 22, 23, what would the next person say?  And the next person?  The next person after that will only say 30.  Can you guess what you have to do if you say 10, 20, or 30?  By the end of the game, everyone will be sitting.  After you say 30, the next person starts over with 1, 2, 3.  Here we go!</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1, 2, 3, Sit on 10, 20, and 30</a:t>
            </a:r>
            <a:endParaRPr lang="en-US" sz="8000" b="1"/>
          </a:p>
        </p:txBody>
      </p:sp>
      <p:pic>
        <p:nvPicPr>
          <p:cNvPr id="8" name="Picture 7"/>
          <p:cNvPicPr>
            <a:picLocks noChangeAspect="1"/>
          </p:cNvPicPr>
          <p:nvPr/>
        </p:nvPicPr>
        <p:blipFill>
          <a:blip r:embed="rId4"/>
          <a:stretch>
            <a:fillRect/>
          </a:stretch>
        </p:blipFill>
        <p:spPr>
          <a:xfrm>
            <a:off x="6419201" y="3412436"/>
            <a:ext cx="1457325" cy="1600200"/>
          </a:xfrm>
          <a:prstGeom prst="rect">
            <a:avLst/>
          </a:prstGeom>
        </p:spPr>
      </p:pic>
      <p:cxnSp>
        <p:nvCxnSpPr>
          <p:cNvPr id="10" name="Straight Connector 9"/>
          <p:cNvCxnSpPr/>
          <p:nvPr/>
        </p:nvCxnSpPr>
        <p:spPr>
          <a:xfrm>
            <a:off x="7147863" y="4876800"/>
            <a:ext cx="0" cy="1295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6388" name="Picture 4" descr="http://www.gnurf.net/v3/wp-content/uploads/2009/04/041-vintage-racer-300x1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300" y="4381869"/>
            <a:ext cx="4419369" cy="191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84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Take Apart the Array</a:t>
            </a:r>
            <a:endParaRPr lang="en-US" sz="8000" b="1"/>
          </a:p>
        </p:txBody>
      </p:sp>
      <p:sp>
        <p:nvSpPr>
          <p:cNvPr id="25" name="TextBox 24"/>
          <p:cNvSpPr txBox="1"/>
          <p:nvPr/>
        </p:nvSpPr>
        <p:spPr>
          <a:xfrm>
            <a:off x="621155" y="1236452"/>
            <a:ext cx="7901691" cy="830997"/>
          </a:xfrm>
          <a:prstGeom prst="rect">
            <a:avLst/>
          </a:prstGeom>
          <a:noFill/>
        </p:spPr>
        <p:txBody>
          <a:bodyPr wrap="square" rtlCol="0">
            <a:spAutoFit/>
          </a:bodyPr>
          <a:lstStyle/>
          <a:p>
            <a:pPr algn="ctr"/>
            <a:r>
              <a:rPr lang="en-US" sz="1600" b="1">
                <a:solidFill>
                  <a:srgbClr val="0000FF"/>
                </a:solidFill>
              </a:rPr>
              <a:t>Let’s count the dots.  Ready?  Our job is to take apart…?  We can break apart the 9 dots by drawing a straight line like this (click).  How many dots are in the top part?  The other part? (Complete the number bond.)  We can read it like this:  9 is 3 and 6.  Echo me, please.</a:t>
            </a:r>
          </a:p>
        </p:txBody>
      </p:sp>
      <p:pic>
        <p:nvPicPr>
          <p:cNvPr id="3" name="Picture 2"/>
          <p:cNvPicPr>
            <a:picLocks noChangeAspect="1"/>
          </p:cNvPicPr>
          <p:nvPr/>
        </p:nvPicPr>
        <p:blipFill>
          <a:blip r:embed="rId4"/>
          <a:stretch>
            <a:fillRect/>
          </a:stretch>
        </p:blipFill>
        <p:spPr>
          <a:xfrm rot="5400000">
            <a:off x="1743051" y="2605086"/>
            <a:ext cx="3324225" cy="2971800"/>
          </a:xfrm>
          <a:prstGeom prst="rect">
            <a:avLst/>
          </a:prstGeom>
        </p:spPr>
      </p:pic>
      <p:cxnSp>
        <p:nvCxnSpPr>
          <p:cNvPr id="9" name="Straight Connector 8"/>
          <p:cNvCxnSpPr/>
          <p:nvPr/>
        </p:nvCxnSpPr>
        <p:spPr>
          <a:xfrm>
            <a:off x="2008535" y="3581400"/>
            <a:ext cx="281934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flipH="1">
            <a:off x="7239000" y="4662370"/>
            <a:ext cx="1524000" cy="1877661"/>
          </a:xfrm>
          <a:prstGeom prst="rect">
            <a:avLst/>
          </a:prstGeom>
        </p:spPr>
      </p:pic>
      <p:pic>
        <p:nvPicPr>
          <p:cNvPr id="7" name="Picture 6"/>
          <p:cNvPicPr>
            <a:picLocks noChangeAspect="1"/>
          </p:cNvPicPr>
          <p:nvPr/>
        </p:nvPicPr>
        <p:blipFill>
          <a:blip r:embed="rId6"/>
          <a:stretch>
            <a:fillRect/>
          </a:stretch>
        </p:blipFill>
        <p:spPr>
          <a:xfrm>
            <a:off x="5257800" y="2758000"/>
            <a:ext cx="2409825" cy="2152650"/>
          </a:xfrm>
          <a:prstGeom prst="rect">
            <a:avLst/>
          </a:prstGeom>
        </p:spPr>
      </p:pic>
    </p:spTree>
    <p:extLst>
      <p:ext uri="{BB962C8B-B14F-4D97-AF65-F5344CB8AC3E}">
        <p14:creationId xmlns:p14="http://schemas.microsoft.com/office/powerpoint/2010/main" val="40648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4" name="Picture 13"/>
          <p:cNvPicPr>
            <a:picLocks noChangeAspect="1"/>
          </p:cNvPicPr>
          <p:nvPr/>
        </p:nvPicPr>
        <p:blipFill>
          <a:blip r:embed="rId4"/>
          <a:stretch>
            <a:fillRect/>
          </a:stretch>
        </p:blipFill>
        <p:spPr>
          <a:xfrm>
            <a:off x="2414587" y="2266950"/>
            <a:ext cx="4314825" cy="2324100"/>
          </a:xfrm>
          <a:prstGeom prst="rect">
            <a:avLst/>
          </a:prstGeom>
        </p:spPr>
      </p:pic>
      <p:pic>
        <p:nvPicPr>
          <p:cNvPr id="18434" name="Picture 2" descr="http://thumbs.dreamstime.com/t/cute-turtle-hides-its-shell-illustration-white-background-636794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94842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4587" y="2271712"/>
            <a:ext cx="4314825" cy="2314575"/>
          </a:xfrm>
          <a:prstGeom prst="rect">
            <a:avLst/>
          </a:prstGeom>
        </p:spPr>
      </p:pic>
    </p:spTree>
    <p:extLst>
      <p:ext uri="{BB962C8B-B14F-4D97-AF65-F5344CB8AC3E}">
        <p14:creationId xmlns:p14="http://schemas.microsoft.com/office/powerpoint/2010/main" val="34319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0300" y="2266950"/>
            <a:ext cx="4343400" cy="2324100"/>
          </a:xfrm>
          <a:prstGeom prst="rect">
            <a:avLst/>
          </a:prstGeom>
        </p:spPr>
      </p:pic>
    </p:spTree>
    <p:extLst>
      <p:ext uri="{BB962C8B-B14F-4D97-AF65-F5344CB8AC3E}">
        <p14:creationId xmlns:p14="http://schemas.microsoft.com/office/powerpoint/2010/main" val="31417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05062" y="2281237"/>
            <a:ext cx="4333875" cy="2295525"/>
          </a:xfrm>
          <a:prstGeom prst="rect">
            <a:avLst/>
          </a:prstGeom>
        </p:spPr>
      </p:pic>
    </p:spTree>
    <p:extLst>
      <p:ext uri="{BB962C8B-B14F-4D97-AF65-F5344CB8AC3E}">
        <p14:creationId xmlns:p14="http://schemas.microsoft.com/office/powerpoint/2010/main" val="41529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5062" y="2257425"/>
            <a:ext cx="4333875" cy="2343150"/>
          </a:xfrm>
          <a:prstGeom prst="rect">
            <a:avLst/>
          </a:prstGeom>
        </p:spPr>
      </p:pic>
    </p:spTree>
    <p:extLst>
      <p:ext uri="{BB962C8B-B14F-4D97-AF65-F5344CB8AC3E}">
        <p14:creationId xmlns:p14="http://schemas.microsoft.com/office/powerpoint/2010/main" val="1361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4587" y="2266950"/>
            <a:ext cx="4314825" cy="2324100"/>
          </a:xfrm>
          <a:prstGeom prst="rect">
            <a:avLst/>
          </a:prstGeom>
        </p:spPr>
      </p:pic>
    </p:spTree>
    <p:extLst>
      <p:ext uri="{BB962C8B-B14F-4D97-AF65-F5344CB8AC3E}">
        <p14:creationId xmlns:p14="http://schemas.microsoft.com/office/powerpoint/2010/main" val="10564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5062" y="2266950"/>
            <a:ext cx="4333875" cy="2324100"/>
          </a:xfrm>
          <a:prstGeom prst="rect">
            <a:avLst/>
          </a:prstGeom>
        </p:spPr>
      </p:pic>
    </p:spTree>
    <p:extLst>
      <p:ext uri="{BB962C8B-B14F-4D97-AF65-F5344CB8AC3E}">
        <p14:creationId xmlns:p14="http://schemas.microsoft.com/office/powerpoint/2010/main" val="7721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09824" y="2266951"/>
            <a:ext cx="4324350" cy="2324100"/>
          </a:xfrm>
          <a:prstGeom prst="rect">
            <a:avLst/>
          </a:prstGeom>
        </p:spPr>
      </p:pic>
    </p:spTree>
    <p:extLst>
      <p:ext uri="{BB962C8B-B14F-4D97-AF65-F5344CB8AC3E}">
        <p14:creationId xmlns:p14="http://schemas.microsoft.com/office/powerpoint/2010/main" val="278533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1.  You can use your hand to hide one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393559" y="2271486"/>
            <a:ext cx="4356879" cy="2332817"/>
          </a:xfrm>
          <a:prstGeom prst="rect">
            <a:avLst/>
          </a:prstGeom>
        </p:spPr>
      </p:pic>
    </p:spTree>
    <p:extLst>
      <p:ext uri="{BB962C8B-B14F-4D97-AF65-F5344CB8AC3E}">
        <p14:creationId xmlns:p14="http://schemas.microsoft.com/office/powerpoint/2010/main" val="35279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33</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685800" y="990600"/>
            <a:ext cx="7620000" cy="3416320"/>
          </a:xfrm>
          <a:prstGeom prst="rect">
            <a:avLst/>
          </a:prstGeom>
          <a:noFill/>
        </p:spPr>
        <p:txBody>
          <a:bodyPr wrap="square" rtlCol="0">
            <a:spAutoFit/>
          </a:bodyPr>
          <a:lstStyle/>
          <a:p>
            <a:pPr algn="ctr"/>
            <a:r>
              <a:rPr lang="en-US" b="1"/>
              <a:t>You are going to play a game with your partner.  Partner A, pretend your cubes are ants and you paper is a picnic blanket.  Count your ants, and put them all on the picnic blanket.</a:t>
            </a:r>
          </a:p>
          <a:p>
            <a:pPr algn="ctr"/>
            <a:endParaRPr lang="en-US" b="1"/>
          </a:p>
          <a:p>
            <a:pPr algn="ctr"/>
            <a:r>
              <a:rPr lang="en-US" b="1"/>
              <a:t>Now, pretend some of the ants crawled off the blanket.  Slide some of your ants off the blanket to show the ones that crawled away.</a:t>
            </a:r>
          </a:p>
          <a:p>
            <a:pPr algn="ctr"/>
            <a:endParaRPr lang="en-US" b="1"/>
          </a:p>
          <a:p>
            <a:pPr algn="ctr"/>
            <a:r>
              <a:rPr lang="en-US" b="1"/>
              <a:t>Partner B, your job is to make a number bond showing the 9 ants that were on the blanket, the ones that stayed, and the ones that crawled away.  Partner A, check the number bond to see if you agree.</a:t>
            </a:r>
          </a:p>
          <a:p>
            <a:pPr algn="ctr"/>
            <a:endParaRPr lang="en-US" b="1"/>
          </a:p>
          <a:p>
            <a:pPr algn="ctr"/>
            <a:r>
              <a:rPr lang="en-US" b="1"/>
              <a:t>Now, it’s Partner B’s turn to show some ants leaving the blanket!</a:t>
            </a:r>
          </a:p>
        </p:txBody>
      </p:sp>
      <p:pic>
        <p:nvPicPr>
          <p:cNvPr id="616450" name="Picture 2" descr="https://s-media-cache-ak0.pinimg.com/236x/b5/8b/2f/b58b2ffc8594eba79c6af708b4866b60.jpg"/>
          <p:cNvPicPr>
            <a:picLocks noChangeAspect="1" noChangeArrowheads="1"/>
          </p:cNvPicPr>
          <p:nvPr/>
        </p:nvPicPr>
        <p:blipFill>
          <a:blip r:embed="rId3" cstate="print"/>
          <a:srcRect/>
          <a:stretch>
            <a:fillRect/>
          </a:stretch>
        </p:blipFill>
        <p:spPr bwMode="auto">
          <a:xfrm>
            <a:off x="2362200" y="5105400"/>
            <a:ext cx="4419600" cy="1431958"/>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Take Apart the Array</a:t>
            </a:r>
            <a:endParaRPr lang="en-US" sz="8000" b="1"/>
          </a:p>
        </p:txBody>
      </p:sp>
      <p:sp>
        <p:nvSpPr>
          <p:cNvPr id="25" name="TextBox 24"/>
          <p:cNvSpPr txBox="1"/>
          <p:nvPr/>
        </p:nvSpPr>
        <p:spPr>
          <a:xfrm>
            <a:off x="621155" y="1236452"/>
            <a:ext cx="7901691" cy="830997"/>
          </a:xfrm>
          <a:prstGeom prst="rect">
            <a:avLst/>
          </a:prstGeom>
          <a:noFill/>
        </p:spPr>
        <p:txBody>
          <a:bodyPr wrap="square" rtlCol="0">
            <a:spAutoFit/>
          </a:bodyPr>
          <a:lstStyle/>
          <a:p>
            <a:pPr algn="ctr"/>
            <a:r>
              <a:rPr lang="en-US" sz="1600" b="1">
                <a:solidFill>
                  <a:srgbClr val="0000FF"/>
                </a:solidFill>
              </a:rPr>
              <a:t>We can also take apart the 9 dots with a line that looks like an L (click).  How many dots are in the smaller part?  The other part?  (Complete the number bond.)  We can read it like this:  9 is 2 and 7.  Echo me, please.</a:t>
            </a:r>
          </a:p>
        </p:txBody>
      </p:sp>
      <p:pic>
        <p:nvPicPr>
          <p:cNvPr id="3" name="Picture 2"/>
          <p:cNvPicPr>
            <a:picLocks noChangeAspect="1"/>
          </p:cNvPicPr>
          <p:nvPr/>
        </p:nvPicPr>
        <p:blipFill>
          <a:blip r:embed="rId4"/>
          <a:stretch>
            <a:fillRect/>
          </a:stretch>
        </p:blipFill>
        <p:spPr>
          <a:xfrm rot="5400000">
            <a:off x="1743051" y="2605086"/>
            <a:ext cx="3324225" cy="2971800"/>
          </a:xfrm>
          <a:prstGeom prst="rect">
            <a:avLst/>
          </a:prstGeom>
        </p:spPr>
      </p:pic>
      <p:cxnSp>
        <p:nvCxnSpPr>
          <p:cNvPr id="10" name="Straight Connector 9"/>
          <p:cNvCxnSpPr/>
          <p:nvPr/>
        </p:nvCxnSpPr>
        <p:spPr>
          <a:xfrm>
            <a:off x="3962400" y="2514600"/>
            <a:ext cx="0" cy="1066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981200" y="3568149"/>
            <a:ext cx="1981200" cy="132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stretch>
            <a:fillRect/>
          </a:stretch>
        </p:blipFill>
        <p:spPr>
          <a:xfrm flipH="1">
            <a:off x="7239000" y="4662370"/>
            <a:ext cx="1524000" cy="1877661"/>
          </a:xfrm>
          <a:prstGeom prst="rect">
            <a:avLst/>
          </a:prstGeom>
        </p:spPr>
      </p:pic>
      <p:pic>
        <p:nvPicPr>
          <p:cNvPr id="7" name="Picture 6"/>
          <p:cNvPicPr>
            <a:picLocks noChangeAspect="1"/>
          </p:cNvPicPr>
          <p:nvPr/>
        </p:nvPicPr>
        <p:blipFill>
          <a:blip r:embed="rId6"/>
          <a:stretch>
            <a:fillRect/>
          </a:stretch>
        </p:blipFill>
        <p:spPr>
          <a:xfrm>
            <a:off x="5257800" y="2758000"/>
            <a:ext cx="2409825" cy="2152650"/>
          </a:xfrm>
          <a:prstGeom prst="rect">
            <a:avLst/>
          </a:prstGeom>
        </p:spPr>
      </p:pic>
    </p:spTree>
    <p:extLst>
      <p:ext uri="{BB962C8B-B14F-4D97-AF65-F5344CB8AC3E}">
        <p14:creationId xmlns:p14="http://schemas.microsoft.com/office/powerpoint/2010/main" val="386011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1323439"/>
          </a:xfrm>
          <a:prstGeom prst="rect">
            <a:avLst/>
          </a:prstGeom>
          <a:noFill/>
        </p:spPr>
        <p:txBody>
          <a:bodyPr wrap="square" rtlCol="0">
            <a:spAutoFit/>
          </a:bodyPr>
          <a:lstStyle/>
          <a:p>
            <a:pPr algn="ctr"/>
            <a:r>
              <a:rPr lang="en-US" sz="2000" b="1"/>
              <a:t>Pretend you have a family of 9 bears.  Put 9 bears in front of you.  One bear is hungry and wants to go to the honey tree!  Take 1 bear and scoot him across your desk to show his adventure.  8 are left.</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13" name="Picture 14"/>
          <p:cNvPicPr>
            <a:picLocks noChangeAspect="1" noChangeArrowheads="1"/>
          </p:cNvPicPr>
          <p:nvPr/>
        </p:nvPicPr>
        <p:blipFill>
          <a:blip r:embed="rId3" cstate="print"/>
          <a:srcRect/>
          <a:stretch>
            <a:fillRect/>
          </a:stretch>
        </p:blipFill>
        <p:spPr bwMode="auto">
          <a:xfrm rot="16200000">
            <a:off x="6015038" y="4043363"/>
            <a:ext cx="2219325" cy="2209800"/>
          </a:xfrm>
          <a:prstGeom prst="rect">
            <a:avLst/>
          </a:prstGeom>
          <a:noFill/>
          <a:ln w="9525">
            <a:noFill/>
            <a:miter lim="800000"/>
            <a:headEnd/>
            <a:tailEnd/>
          </a:ln>
        </p:spPr>
      </p:pic>
      <p:pic>
        <p:nvPicPr>
          <p:cNvPr id="621570"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1015663"/>
          </a:xfrm>
          <a:prstGeom prst="rect">
            <a:avLst/>
          </a:prstGeom>
          <a:noFill/>
        </p:spPr>
        <p:txBody>
          <a:bodyPr wrap="square" rtlCol="0">
            <a:spAutoFit/>
          </a:bodyPr>
          <a:lstStyle/>
          <a:p>
            <a:pPr algn="ctr"/>
            <a:r>
              <a:rPr lang="en-US" sz="2000" b="1"/>
              <a:t>Send your bear back home.  Let’s pretend 2 bears are hungry this time.  Send them to the forest.  We need a new number sentence and a new number bond.</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13"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400110"/>
          </a:xfrm>
          <a:prstGeom prst="rect">
            <a:avLst/>
          </a:prstGeom>
          <a:noFill/>
        </p:spPr>
        <p:txBody>
          <a:bodyPr wrap="square" rtlCol="0">
            <a:spAutoFit/>
          </a:bodyPr>
          <a:lstStyle/>
          <a:p>
            <a:pPr algn="ctr"/>
            <a:r>
              <a:rPr lang="en-US" sz="2000" b="1"/>
              <a:t>Send your bears back home.  Now, 3 bears are hungry!</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17"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18"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400110"/>
          </a:xfrm>
          <a:prstGeom prst="rect">
            <a:avLst/>
          </a:prstGeom>
          <a:noFill/>
        </p:spPr>
        <p:txBody>
          <a:bodyPr wrap="square" rtlCol="0">
            <a:spAutoFit/>
          </a:bodyPr>
          <a:lstStyle/>
          <a:p>
            <a:pPr algn="ctr"/>
            <a:r>
              <a:rPr lang="en-US" sz="2000" b="1"/>
              <a:t>Send your bears back home.  Now, 4 bears are hungry!</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18"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400110"/>
          </a:xfrm>
          <a:prstGeom prst="rect">
            <a:avLst/>
          </a:prstGeom>
          <a:noFill/>
        </p:spPr>
        <p:txBody>
          <a:bodyPr wrap="square" rtlCol="0">
            <a:spAutoFit/>
          </a:bodyPr>
          <a:lstStyle/>
          <a:p>
            <a:pPr algn="ctr"/>
            <a:r>
              <a:rPr lang="en-US" sz="2000" b="1"/>
              <a:t>Send your bears back home.  Now, 5 bears are hungry!</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20"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400110"/>
          </a:xfrm>
          <a:prstGeom prst="rect">
            <a:avLst/>
          </a:prstGeom>
          <a:noFill/>
        </p:spPr>
        <p:txBody>
          <a:bodyPr wrap="square" rtlCol="0">
            <a:spAutoFit/>
          </a:bodyPr>
          <a:lstStyle/>
          <a:p>
            <a:pPr algn="ctr"/>
            <a:r>
              <a:rPr lang="en-US" sz="2000" b="1"/>
              <a:t>Send your bears back home.  Now, 6 bears are hungry!</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21"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22"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400110"/>
          </a:xfrm>
          <a:prstGeom prst="rect">
            <a:avLst/>
          </a:prstGeom>
          <a:noFill/>
        </p:spPr>
        <p:txBody>
          <a:bodyPr wrap="square" rtlCol="0">
            <a:spAutoFit/>
          </a:bodyPr>
          <a:lstStyle/>
          <a:p>
            <a:pPr algn="ctr"/>
            <a:r>
              <a:rPr lang="en-US" sz="2000" b="1"/>
              <a:t>Send your bears back home.  Now, 7 bears are hungry!</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22"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23"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2667000"/>
            <a:ext cx="7010400" cy="400110"/>
          </a:xfrm>
          <a:prstGeom prst="rect">
            <a:avLst/>
          </a:prstGeom>
          <a:noFill/>
        </p:spPr>
        <p:txBody>
          <a:bodyPr wrap="square" rtlCol="0">
            <a:spAutoFit/>
          </a:bodyPr>
          <a:lstStyle/>
          <a:p>
            <a:pPr algn="ctr"/>
            <a:r>
              <a:rPr lang="en-US" sz="2000" b="1"/>
              <a:t>Send your bears back home.  Now, 8 bears are hungry!</a:t>
            </a:r>
          </a:p>
        </p:txBody>
      </p:sp>
      <p:sp>
        <p:nvSpPr>
          <p:cNvPr id="25" name="TextBox 24"/>
          <p:cNvSpPr txBox="1"/>
          <p:nvPr/>
        </p:nvSpPr>
        <p:spPr>
          <a:xfrm>
            <a:off x="2362200" y="1371600"/>
            <a:ext cx="4419600" cy="707886"/>
          </a:xfrm>
          <a:prstGeom prst="rect">
            <a:avLst/>
          </a:prstGeom>
          <a:noFill/>
        </p:spPr>
        <p:txBody>
          <a:bodyPr wrap="square" rtlCol="0">
            <a:spAutoFit/>
          </a:bodyPr>
          <a:lstStyle/>
          <a:p>
            <a:r>
              <a:rPr lang="en-US" sz="4000" b="1"/>
              <a:t>____ - ____ = ____</a:t>
            </a:r>
          </a:p>
        </p:txBody>
      </p:sp>
      <p:pic>
        <p:nvPicPr>
          <p:cNvPr id="23" name="Picture 14"/>
          <p:cNvPicPr>
            <a:picLocks noChangeAspect="1" noChangeArrowheads="1"/>
          </p:cNvPicPr>
          <p:nvPr/>
        </p:nvPicPr>
        <p:blipFill>
          <a:blip r:embed="rId3" cstate="print"/>
          <a:srcRect/>
          <a:stretch>
            <a:fillRect/>
          </a:stretch>
        </p:blipFill>
        <p:spPr bwMode="auto">
          <a:xfrm rot="16200000">
            <a:off x="6014384" y="3739215"/>
            <a:ext cx="2524127" cy="2513294"/>
          </a:xfrm>
          <a:prstGeom prst="rect">
            <a:avLst/>
          </a:prstGeom>
          <a:noFill/>
          <a:ln w="9525">
            <a:noFill/>
            <a:miter lim="800000"/>
            <a:headEnd/>
            <a:tailEnd/>
          </a:ln>
        </p:spPr>
      </p:pic>
      <p:pic>
        <p:nvPicPr>
          <p:cNvPr id="24" name="Picture 2"/>
          <p:cNvPicPr>
            <a:picLocks noChangeAspect="1" noChangeArrowheads="1"/>
          </p:cNvPicPr>
          <p:nvPr/>
        </p:nvPicPr>
        <p:blipFill>
          <a:blip r:embed="rId4" cstate="print"/>
          <a:srcRect/>
          <a:stretch>
            <a:fillRect/>
          </a:stretch>
        </p:blipFill>
        <p:spPr bwMode="auto">
          <a:xfrm flipH="1">
            <a:off x="304800" y="4038600"/>
            <a:ext cx="1752601" cy="2552331"/>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39" name="TextBox 38"/>
          <p:cNvSpPr txBox="1"/>
          <p:nvPr/>
        </p:nvSpPr>
        <p:spPr>
          <a:xfrm>
            <a:off x="990600" y="914400"/>
            <a:ext cx="7010400" cy="707886"/>
          </a:xfrm>
          <a:prstGeom prst="rect">
            <a:avLst/>
          </a:prstGeom>
          <a:noFill/>
        </p:spPr>
        <p:txBody>
          <a:bodyPr wrap="square" rtlCol="0">
            <a:spAutoFit/>
          </a:bodyPr>
          <a:lstStyle/>
          <a:p>
            <a:pPr algn="ctr"/>
            <a:r>
              <a:rPr lang="en-US" sz="2000" b="1"/>
              <a:t>Put your bears away and take out your linking cubes.</a:t>
            </a:r>
          </a:p>
          <a:p>
            <a:pPr algn="ctr"/>
            <a:r>
              <a:rPr lang="en-US" sz="2000" b="1"/>
              <a:t>How many do you have?</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990600" y="914400"/>
            <a:ext cx="7010400" cy="707886"/>
          </a:xfrm>
          <a:prstGeom prst="rect">
            <a:avLst/>
          </a:prstGeom>
          <a:noFill/>
        </p:spPr>
        <p:txBody>
          <a:bodyPr wrap="square" rtlCol="0">
            <a:spAutoFit/>
          </a:bodyPr>
          <a:lstStyle/>
          <a:p>
            <a:pPr algn="ctr"/>
            <a:r>
              <a:rPr lang="en-US" sz="2000" b="1"/>
              <a:t>Let’s pretend your linking cubes are little cars.  You have </a:t>
            </a:r>
          </a:p>
          <a:p>
            <a:pPr algn="ctr"/>
            <a:r>
              <a:rPr lang="en-US" sz="2000" b="1"/>
              <a:t>10 cars.  9 of them drove away.  1 is left.</a:t>
            </a:r>
          </a:p>
        </p:txBody>
      </p:sp>
      <p:pic>
        <p:nvPicPr>
          <p:cNvPr id="623618" name="Picture 2" descr="http://clipartsign.com/upload/2015/12/02/back-of-a-car-clipart.jpeg"/>
          <p:cNvPicPr>
            <a:picLocks noChangeAspect="1" noChangeArrowheads="1"/>
          </p:cNvPicPr>
          <p:nvPr/>
        </p:nvPicPr>
        <p:blipFill>
          <a:blip r:embed="rId3" cstate="print"/>
          <a:srcRect/>
          <a:stretch>
            <a:fillRect/>
          </a:stretch>
        </p:blipFill>
        <p:spPr bwMode="auto">
          <a:xfrm flipH="1">
            <a:off x="304800" y="5029200"/>
            <a:ext cx="3505200" cy="1590676"/>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0-ppt_w/2"/>
                                          </p:val>
                                        </p:tav>
                                      </p:tavLst>
                                    </p:anim>
                                    <p:anim calcmode="lin" valueType="num">
                                      <p:cBhvr additive="base">
                                        <p:cTn id="7" dur="500"/>
                                        <p:tgtEl>
                                          <p:spTgt spid="39"/>
                                        </p:tgtEl>
                                        <p:attrNameLst>
                                          <p:attrName>ppt_y</p:attrName>
                                        </p:attrNameLst>
                                      </p:cBhvr>
                                      <p:tavLst>
                                        <p:tav tm="0">
                                          <p:val>
                                            <p:strVal val="ppt_y"/>
                                          </p:val>
                                        </p:tav>
                                        <p:tav tm="100000">
                                          <p:val>
                                            <p:strVal val="ppt_y"/>
                                          </p:val>
                                        </p:tav>
                                      </p:tavLst>
                                    </p:anim>
                                    <p:set>
                                      <p:cBhvr>
                                        <p:cTn id="8" dur="1" fill="hold">
                                          <p:stCondLst>
                                            <p:cond delay="499"/>
                                          </p:stCondLst>
                                        </p:cTn>
                                        <p:tgtEl>
                                          <p:spTgt spid="39"/>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5" presetClass="path" presetSubtype="0" accel="50000" decel="50000" fill="hold" nodeType="afterEffect">
                                  <p:stCondLst>
                                    <p:cond delay="0"/>
                                  </p:stCondLst>
                                  <p:childTnLst>
                                    <p:animMotion origin="layout" path="M 2.77556E-17 1.11008E-7 L 0.56667 0.00624 " pathEditMode="relative" rAng="0" ptsTypes="AA">
                                      <p:cBhvr>
                                        <p:cTn id="19" dur="5000" fill="hold"/>
                                        <p:tgtEl>
                                          <p:spTgt spid="623618"/>
                                        </p:tgtEl>
                                        <p:attrNameLst>
                                          <p:attrName>ppt_x</p:attrName>
                                          <p:attrName>ppt_y</p:attrName>
                                        </p:attrNameLst>
                                      </p:cBhvr>
                                      <p:rCtr x="283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5" grpId="0"/>
      <p:bldP spid="2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8 of them drove away.  2 are left.</a:t>
            </a:r>
          </a:p>
        </p:txBody>
      </p:sp>
      <p:pic>
        <p:nvPicPr>
          <p:cNvPr id="641028" name="Picture 4" descr="http://www.autoclipart.com/auto_clipart_images/cartoon_black_and_white_police_car_with_star_on_door_and_flashing_red_lights_0515-1005-3104-3439_SMU.jpg"/>
          <p:cNvPicPr>
            <a:picLocks noChangeAspect="1" noChangeArrowheads="1"/>
          </p:cNvPicPr>
          <p:nvPr/>
        </p:nvPicPr>
        <p:blipFill>
          <a:blip r:embed="rId3" cstate="print"/>
          <a:srcRect/>
          <a:stretch>
            <a:fillRect/>
          </a:stretch>
        </p:blipFill>
        <p:spPr bwMode="auto">
          <a:xfrm>
            <a:off x="304800" y="4876800"/>
            <a:ext cx="2857500" cy="1724025"/>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45236E-6 L 0.62709 -0.00347 " pathEditMode="relative" rAng="0" ptsTypes="AA">
                                      <p:cBhvr>
                                        <p:cTn id="6" dur="5000" fill="hold"/>
                                        <p:tgtEl>
                                          <p:spTgt spid="641028"/>
                                        </p:tgtEl>
                                        <p:attrNameLst>
                                          <p:attrName>ppt_x</p:attrName>
                                          <p:attrName>ppt_y</p:attrName>
                                        </p:attrNameLst>
                                      </p:cBhvr>
                                      <p:rCtr x="314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Take Apart the Array</a:t>
            </a:r>
            <a:endParaRPr lang="en-US" sz="8000" b="1"/>
          </a:p>
        </p:txBody>
      </p:sp>
      <p:sp>
        <p:nvSpPr>
          <p:cNvPr id="25" name="TextBox 24"/>
          <p:cNvSpPr txBox="1"/>
          <p:nvPr/>
        </p:nvSpPr>
        <p:spPr>
          <a:xfrm>
            <a:off x="612775" y="1236452"/>
            <a:ext cx="7901691" cy="707886"/>
          </a:xfrm>
          <a:prstGeom prst="rect">
            <a:avLst/>
          </a:prstGeom>
          <a:noFill/>
        </p:spPr>
        <p:txBody>
          <a:bodyPr wrap="square" rtlCol="0">
            <a:spAutoFit/>
          </a:bodyPr>
          <a:lstStyle/>
          <a:p>
            <a:pPr algn="ctr"/>
            <a:r>
              <a:rPr lang="en-US" sz="2000" b="1">
                <a:solidFill>
                  <a:srgbClr val="0000FF"/>
                </a:solidFill>
              </a:rPr>
              <a:t>Now, it’s your turn to find some ways to take apart 9!  </a:t>
            </a:r>
          </a:p>
          <a:p>
            <a:pPr algn="ctr"/>
            <a:r>
              <a:rPr lang="en-US" sz="2000" b="1">
                <a:solidFill>
                  <a:srgbClr val="0000FF"/>
                </a:solidFill>
              </a:rPr>
              <a:t>Be ready to share!</a:t>
            </a:r>
          </a:p>
        </p:txBody>
      </p:sp>
      <p:pic>
        <p:nvPicPr>
          <p:cNvPr id="3" name="Picture 2"/>
          <p:cNvPicPr>
            <a:picLocks noChangeAspect="1"/>
          </p:cNvPicPr>
          <p:nvPr/>
        </p:nvPicPr>
        <p:blipFill>
          <a:blip r:embed="rId4"/>
          <a:stretch>
            <a:fillRect/>
          </a:stretch>
        </p:blipFill>
        <p:spPr>
          <a:xfrm rot="5400000">
            <a:off x="1743051" y="2605086"/>
            <a:ext cx="3324225" cy="2971800"/>
          </a:xfrm>
          <a:prstGeom prst="rect">
            <a:avLst/>
          </a:prstGeom>
        </p:spPr>
      </p:pic>
      <p:pic>
        <p:nvPicPr>
          <p:cNvPr id="15" name="Picture 14"/>
          <p:cNvPicPr>
            <a:picLocks noChangeAspect="1"/>
          </p:cNvPicPr>
          <p:nvPr/>
        </p:nvPicPr>
        <p:blipFill>
          <a:blip r:embed="rId5"/>
          <a:stretch>
            <a:fillRect/>
          </a:stretch>
        </p:blipFill>
        <p:spPr>
          <a:xfrm flipH="1">
            <a:off x="7239000" y="4662370"/>
            <a:ext cx="1524000" cy="1877661"/>
          </a:xfrm>
          <a:prstGeom prst="rect">
            <a:avLst/>
          </a:prstGeom>
        </p:spPr>
      </p:pic>
      <p:pic>
        <p:nvPicPr>
          <p:cNvPr id="7" name="Picture 6"/>
          <p:cNvPicPr>
            <a:picLocks noChangeAspect="1"/>
          </p:cNvPicPr>
          <p:nvPr/>
        </p:nvPicPr>
        <p:blipFill>
          <a:blip r:embed="rId6"/>
          <a:stretch>
            <a:fillRect/>
          </a:stretch>
        </p:blipFill>
        <p:spPr>
          <a:xfrm>
            <a:off x="5257800" y="2758000"/>
            <a:ext cx="2409825" cy="2152650"/>
          </a:xfrm>
          <a:prstGeom prst="rect">
            <a:avLst/>
          </a:prstGeom>
        </p:spPr>
      </p:pic>
    </p:spTree>
    <p:extLst>
      <p:ext uri="{BB962C8B-B14F-4D97-AF65-F5344CB8AC3E}">
        <p14:creationId xmlns:p14="http://schemas.microsoft.com/office/powerpoint/2010/main" val="29054230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7 of them drove away.  3 are left.</a:t>
            </a:r>
          </a:p>
        </p:txBody>
      </p:sp>
      <p:pic>
        <p:nvPicPr>
          <p:cNvPr id="643074" name="Picture 2" descr="http://www.computerclipart.com/computer_clipart_images/yellow_checker_taxi_cab_0515-1005-2304-4346_SMU.jpg"/>
          <p:cNvPicPr>
            <a:picLocks noChangeAspect="1" noChangeArrowheads="1"/>
          </p:cNvPicPr>
          <p:nvPr/>
        </p:nvPicPr>
        <p:blipFill>
          <a:blip r:embed="rId3" cstate="print"/>
          <a:srcRect/>
          <a:stretch>
            <a:fillRect/>
          </a:stretch>
        </p:blipFill>
        <p:spPr bwMode="auto">
          <a:xfrm>
            <a:off x="304800" y="4876800"/>
            <a:ext cx="2286000" cy="173355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4.74561E-6 L 0.69167 0.00693 " pathEditMode="relative" rAng="0" ptsTypes="AA">
                                      <p:cBhvr>
                                        <p:cTn id="6" dur="5000" fill="hold"/>
                                        <p:tgtEl>
                                          <p:spTgt spid="643074"/>
                                        </p:tgtEl>
                                        <p:attrNameLst>
                                          <p:attrName>ppt_x</p:attrName>
                                          <p:attrName>ppt_y</p:attrName>
                                        </p:attrNameLst>
                                      </p:cBhvr>
                                      <p:rCtr x="346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6 of them drove away.  4 are left.</a:t>
            </a:r>
          </a:p>
        </p:txBody>
      </p:sp>
      <p:pic>
        <p:nvPicPr>
          <p:cNvPr id="645122" name="Picture 2" descr="http://www.clipartbest.com/cliparts/niX/x6n/niXx6n7iB.png"/>
          <p:cNvPicPr>
            <a:picLocks noChangeAspect="1" noChangeArrowheads="1"/>
          </p:cNvPicPr>
          <p:nvPr/>
        </p:nvPicPr>
        <p:blipFill>
          <a:blip r:embed="rId3" cstate="print"/>
          <a:srcRect/>
          <a:stretch>
            <a:fillRect/>
          </a:stretch>
        </p:blipFill>
        <p:spPr bwMode="auto">
          <a:xfrm>
            <a:off x="304800" y="5029200"/>
            <a:ext cx="2971800" cy="1595823"/>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1.15634E-6 L 0.60417 0.00601 " pathEditMode="relative" rAng="0" ptsTypes="AA">
                                      <p:cBhvr>
                                        <p:cTn id="6" dur="5000" fill="hold"/>
                                        <p:tgtEl>
                                          <p:spTgt spid="645122"/>
                                        </p:tgtEl>
                                        <p:attrNameLst>
                                          <p:attrName>ppt_x</p:attrName>
                                          <p:attrName>ppt_y</p:attrName>
                                        </p:attrNameLst>
                                      </p:cBhvr>
                                      <p:rCtr x="302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5 of them drove away.  5 are left.</a:t>
            </a:r>
          </a:p>
        </p:txBody>
      </p:sp>
      <p:pic>
        <p:nvPicPr>
          <p:cNvPr id="647170" name="Picture 2" descr="http://clipartsign.com/upload/2015/12/02/car-clip-art-transportation-2.png"/>
          <p:cNvPicPr>
            <a:picLocks noChangeAspect="1" noChangeArrowheads="1"/>
          </p:cNvPicPr>
          <p:nvPr/>
        </p:nvPicPr>
        <p:blipFill>
          <a:blip r:embed="rId3" cstate="print"/>
          <a:srcRect/>
          <a:stretch>
            <a:fillRect/>
          </a:stretch>
        </p:blipFill>
        <p:spPr bwMode="auto">
          <a:xfrm>
            <a:off x="228599" y="5257800"/>
            <a:ext cx="3082705" cy="1383792"/>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61111E-6 -9.25069E-9 L 0.62309 -0.00093 " pathEditMode="relative" rAng="0" ptsTypes="AA">
                                      <p:cBhvr>
                                        <p:cTn id="6" dur="5000" fill="hold"/>
                                        <p:tgtEl>
                                          <p:spTgt spid="647170"/>
                                        </p:tgtEl>
                                        <p:attrNameLst>
                                          <p:attrName>ppt_x</p:attrName>
                                          <p:attrName>ppt_y</p:attrName>
                                        </p:attrNameLst>
                                      </p:cBhvr>
                                      <p:rCtr x="3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4 of them drove away.  6 are left.</a:t>
            </a:r>
          </a:p>
        </p:txBody>
      </p:sp>
      <p:pic>
        <p:nvPicPr>
          <p:cNvPr id="649218" name="Picture 2" descr="http://www.clipartlord.com/wp-content/uploads/2015/06/sports-car16.png"/>
          <p:cNvPicPr>
            <a:picLocks noChangeAspect="1" noChangeArrowheads="1"/>
          </p:cNvPicPr>
          <p:nvPr/>
        </p:nvPicPr>
        <p:blipFill>
          <a:blip r:embed="rId3" cstate="print"/>
          <a:srcRect/>
          <a:stretch>
            <a:fillRect/>
          </a:stretch>
        </p:blipFill>
        <p:spPr bwMode="auto">
          <a:xfrm>
            <a:off x="304800" y="5486400"/>
            <a:ext cx="3124200" cy="1030986"/>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5.64292E-7 L 0.59583 0.00278 " pathEditMode="relative" rAng="0" ptsTypes="AA">
                                      <p:cBhvr>
                                        <p:cTn id="6" dur="5000" fill="hold"/>
                                        <p:tgtEl>
                                          <p:spTgt spid="649218"/>
                                        </p:tgtEl>
                                        <p:attrNameLst>
                                          <p:attrName>ppt_x</p:attrName>
                                          <p:attrName>ppt_y</p:attrName>
                                        </p:attrNameLst>
                                      </p:cBhvr>
                                      <p:rCtr x="298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3 of them drove away.  7 are left.</a:t>
            </a:r>
          </a:p>
        </p:txBody>
      </p:sp>
      <p:pic>
        <p:nvPicPr>
          <p:cNvPr id="651268" name="Picture 4" descr="http://content.mycutegraphics.com/graphics/letter/car-for-letter-c.png"/>
          <p:cNvPicPr>
            <a:picLocks noChangeAspect="1" noChangeArrowheads="1"/>
          </p:cNvPicPr>
          <p:nvPr/>
        </p:nvPicPr>
        <p:blipFill>
          <a:blip r:embed="rId3" cstate="print"/>
          <a:srcRect/>
          <a:stretch>
            <a:fillRect/>
          </a:stretch>
        </p:blipFill>
        <p:spPr bwMode="auto">
          <a:xfrm flipH="1">
            <a:off x="304800" y="4572000"/>
            <a:ext cx="2895600" cy="2033847"/>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05458E-6 L 0.6 0.0074 " pathEditMode="relative" rAng="0" ptsTypes="AA">
                                      <p:cBhvr>
                                        <p:cTn id="6" dur="5000" fill="hold"/>
                                        <p:tgtEl>
                                          <p:spTgt spid="651268"/>
                                        </p:tgtEl>
                                        <p:attrNameLst>
                                          <p:attrName>ppt_x</p:attrName>
                                          <p:attrName>ppt_y</p:attrName>
                                        </p:attrNameLst>
                                      </p:cBhvr>
                                      <p:rCtr x="30000" y="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2 of them drove away.  8 are left.</a:t>
            </a:r>
          </a:p>
        </p:txBody>
      </p:sp>
      <p:pic>
        <p:nvPicPr>
          <p:cNvPr id="653314" name="Picture 2" descr="https://encrypted-tbn3.gstatic.com/images?q=tbn:ANd9GcRn_AyF7RGgBA02iFX0d0eogIGd6wBOtb5hAb__aE9OrcVe2r8V"/>
          <p:cNvPicPr>
            <a:picLocks noChangeAspect="1" noChangeArrowheads="1"/>
          </p:cNvPicPr>
          <p:nvPr/>
        </p:nvPicPr>
        <p:blipFill>
          <a:blip r:embed="rId3" cstate="print"/>
          <a:srcRect/>
          <a:stretch>
            <a:fillRect/>
          </a:stretch>
        </p:blipFill>
        <p:spPr bwMode="auto">
          <a:xfrm flipH="1">
            <a:off x="304800" y="5410200"/>
            <a:ext cx="3124200" cy="1200150"/>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2.6642E-6 L 0.5875 0.00138 " pathEditMode="relative" rAng="0" ptsTypes="AA">
                                      <p:cBhvr>
                                        <p:cTn id="6" dur="5000" fill="hold"/>
                                        <p:tgtEl>
                                          <p:spTgt spid="653314"/>
                                        </p:tgtEl>
                                        <p:attrNameLst>
                                          <p:attrName>ppt_x</p:attrName>
                                          <p:attrName>ppt_y</p:attrName>
                                        </p:attrNameLst>
                                      </p:cBhvr>
                                      <p:rCtr x="294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400110"/>
          </a:xfrm>
          <a:prstGeom prst="rect">
            <a:avLst/>
          </a:prstGeom>
          <a:noFill/>
        </p:spPr>
        <p:txBody>
          <a:bodyPr wrap="square" rtlCol="0">
            <a:spAutoFit/>
          </a:bodyPr>
          <a:lstStyle/>
          <a:p>
            <a:pPr algn="ctr"/>
            <a:r>
              <a:rPr lang="en-US" sz="2000" b="1"/>
              <a:t>You have 10 cars.  1 of them drove away.  9 are left.</a:t>
            </a:r>
          </a:p>
        </p:txBody>
      </p:sp>
      <p:pic>
        <p:nvPicPr>
          <p:cNvPr id="655362" name="Picture 2" descr="http://www.clker.com/cliparts/O/T/a/E/4/B/yellow-car-bug-car-hi.png"/>
          <p:cNvPicPr>
            <a:picLocks noChangeAspect="1" noChangeArrowheads="1"/>
          </p:cNvPicPr>
          <p:nvPr/>
        </p:nvPicPr>
        <p:blipFill>
          <a:blip r:embed="rId3" cstate="print"/>
          <a:srcRect/>
          <a:stretch>
            <a:fillRect/>
          </a:stretch>
        </p:blipFill>
        <p:spPr bwMode="auto">
          <a:xfrm>
            <a:off x="304800" y="5029200"/>
            <a:ext cx="3588489" cy="154305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88889E-6 -8.78816E-7 L 0.54549 -0.00139 " pathEditMode="relative" rAng="0" ptsTypes="AA">
                                      <p:cBhvr>
                                        <p:cTn id="6" dur="5000" fill="hold"/>
                                        <p:tgtEl>
                                          <p:spTgt spid="655362"/>
                                        </p:tgtEl>
                                        <p:attrNameLst>
                                          <p:attrName>ppt_x</p:attrName>
                                          <p:attrName>ppt_y</p:attrName>
                                        </p:attrNameLst>
                                      </p:cBhvr>
                                      <p:rCtr x="273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33</a:t>
            </a:r>
          </a:p>
        </p:txBody>
      </p:sp>
      <p:sp>
        <p:nvSpPr>
          <p:cNvPr id="25" name="TextBox 24"/>
          <p:cNvSpPr txBox="1"/>
          <p:nvPr/>
        </p:nvSpPr>
        <p:spPr>
          <a:xfrm>
            <a:off x="2362200" y="2819400"/>
            <a:ext cx="4419600" cy="707886"/>
          </a:xfrm>
          <a:prstGeom prst="rect">
            <a:avLst/>
          </a:prstGeom>
          <a:noFill/>
        </p:spPr>
        <p:txBody>
          <a:bodyPr wrap="square" rtlCol="0">
            <a:spAutoFit/>
          </a:bodyPr>
          <a:lstStyle/>
          <a:p>
            <a:r>
              <a:rPr lang="en-US" sz="4000" b="1"/>
              <a:t>____ - ____ = ____</a:t>
            </a:r>
          </a:p>
        </p:txBody>
      </p:sp>
      <p:sp>
        <p:nvSpPr>
          <p:cNvPr id="24" name="TextBox 23"/>
          <p:cNvSpPr txBox="1"/>
          <p:nvPr/>
        </p:nvSpPr>
        <p:spPr>
          <a:xfrm>
            <a:off x="1066800" y="1143000"/>
            <a:ext cx="7010400" cy="1015663"/>
          </a:xfrm>
          <a:prstGeom prst="rect">
            <a:avLst/>
          </a:prstGeom>
          <a:noFill/>
        </p:spPr>
        <p:txBody>
          <a:bodyPr wrap="square" rtlCol="0">
            <a:spAutoFit/>
          </a:bodyPr>
          <a:lstStyle/>
          <a:p>
            <a:pPr algn="ctr"/>
            <a:r>
              <a:rPr lang="en-US" sz="2000" b="1"/>
              <a:t>Now, pretend your cubes are trains in the station.  Some of them</a:t>
            </a:r>
          </a:p>
          <a:p>
            <a:pPr algn="ctr"/>
            <a:r>
              <a:rPr lang="en-US" sz="2000" b="1"/>
              <a:t>drive away.  With your partner, act out this story several times.  Each time, write the new number sentence.</a:t>
            </a:r>
          </a:p>
        </p:txBody>
      </p:sp>
      <p:pic>
        <p:nvPicPr>
          <p:cNvPr id="657410" name="Picture 2" descr="http://www.clipartlord.com/wp-content/uploads/2014/05/train19.png"/>
          <p:cNvPicPr>
            <a:picLocks noChangeAspect="1" noChangeArrowheads="1"/>
          </p:cNvPicPr>
          <p:nvPr/>
        </p:nvPicPr>
        <p:blipFill>
          <a:blip r:embed="rId3" cstate="print"/>
          <a:srcRect/>
          <a:stretch>
            <a:fillRect/>
          </a:stretch>
        </p:blipFill>
        <p:spPr bwMode="auto">
          <a:xfrm flipH="1">
            <a:off x="228600" y="4114800"/>
            <a:ext cx="3352800" cy="2555033"/>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3.90379E-6 L 0.58334 0.00278 " pathEditMode="relative" rAng="0" ptsTypes="AA">
                                      <p:cBhvr>
                                        <p:cTn id="6" dur="5000" fill="hold"/>
                                        <p:tgtEl>
                                          <p:spTgt spid="657410"/>
                                        </p:tgtEl>
                                        <p:attrNameLst>
                                          <p:attrName>ppt_x</p:attrName>
                                          <p:attrName>ppt_y</p:attrName>
                                        </p:attrNameLst>
                                      </p:cBhvr>
                                      <p:rCtr x="292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8434" name="Picture 2"/>
          <p:cNvPicPr>
            <a:picLocks noChangeAspect="1" noChangeArrowheads="1"/>
          </p:cNvPicPr>
          <p:nvPr/>
        </p:nvPicPr>
        <p:blipFill>
          <a:blip r:embed="rId3" cstate="print"/>
          <a:srcRect/>
          <a:stretch>
            <a:fillRect/>
          </a:stretch>
        </p:blipFill>
        <p:spPr bwMode="auto">
          <a:xfrm>
            <a:off x="228600" y="228600"/>
            <a:ext cx="8686800" cy="447675"/>
          </a:xfrm>
          <a:prstGeom prst="rect">
            <a:avLst/>
          </a:prstGeom>
          <a:noFill/>
          <a:ln w="9525">
            <a:noFill/>
            <a:miter lim="800000"/>
            <a:headEnd/>
            <a:tailEnd/>
          </a:ln>
        </p:spPr>
      </p:pic>
      <p:pic>
        <p:nvPicPr>
          <p:cNvPr id="658435" name="Picture 3"/>
          <p:cNvPicPr>
            <a:picLocks noChangeAspect="1" noChangeArrowheads="1"/>
          </p:cNvPicPr>
          <p:nvPr/>
        </p:nvPicPr>
        <p:blipFill>
          <a:blip r:embed="rId4" cstate="print"/>
          <a:srcRect/>
          <a:stretch>
            <a:fillRect/>
          </a:stretch>
        </p:blipFill>
        <p:spPr bwMode="auto">
          <a:xfrm>
            <a:off x="307975" y="973138"/>
            <a:ext cx="8602736" cy="33528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8434" name="Picture 2"/>
          <p:cNvPicPr>
            <a:picLocks noChangeAspect="1" noChangeArrowheads="1"/>
          </p:cNvPicPr>
          <p:nvPr/>
        </p:nvPicPr>
        <p:blipFill>
          <a:blip r:embed="rId3" cstate="print"/>
          <a:srcRect/>
          <a:stretch>
            <a:fillRect/>
          </a:stretch>
        </p:blipFill>
        <p:spPr bwMode="auto">
          <a:xfrm>
            <a:off x="228600" y="228600"/>
            <a:ext cx="8686800" cy="447675"/>
          </a:xfrm>
          <a:prstGeom prst="rect">
            <a:avLst/>
          </a:prstGeom>
          <a:noFill/>
          <a:ln w="9525">
            <a:noFill/>
            <a:miter lim="800000"/>
            <a:headEnd/>
            <a:tailEnd/>
          </a:ln>
        </p:spPr>
      </p:pic>
      <p:pic>
        <p:nvPicPr>
          <p:cNvPr id="659458" name="Picture 2"/>
          <p:cNvPicPr>
            <a:picLocks noChangeAspect="1" noChangeArrowheads="1"/>
          </p:cNvPicPr>
          <p:nvPr/>
        </p:nvPicPr>
        <p:blipFill>
          <a:blip r:embed="rId4" cstate="print"/>
          <a:srcRect/>
          <a:stretch>
            <a:fillRect/>
          </a:stretch>
        </p:blipFill>
        <p:spPr bwMode="auto">
          <a:xfrm>
            <a:off x="445135" y="820738"/>
            <a:ext cx="8287385" cy="541308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25</a:t>
            </a:r>
          </a:p>
        </p:txBody>
      </p:sp>
      <p:sp>
        <p:nvSpPr>
          <p:cNvPr id="16" name="TextBox 15"/>
          <p:cNvSpPr txBox="1"/>
          <p:nvPr/>
        </p:nvSpPr>
        <p:spPr>
          <a:xfrm>
            <a:off x="718706" y="963794"/>
            <a:ext cx="7620000" cy="2308324"/>
          </a:xfrm>
          <a:prstGeom prst="rect">
            <a:avLst/>
          </a:prstGeom>
          <a:noFill/>
        </p:spPr>
        <p:txBody>
          <a:bodyPr wrap="square" rtlCol="0">
            <a:spAutoFit/>
          </a:bodyPr>
          <a:lstStyle/>
          <a:p>
            <a:pPr algn="ctr"/>
            <a:r>
              <a:rPr lang="en-US" sz="2400" b="1"/>
              <a:t>There were 9 flowers in Casey’s beautiful garden.  She had 2 vases.  Draw 1 way she could have put all of the flowers into the vases.  Show your picture to your partner.  Did he draw the flowers in the vases the same way?  Are both ways right?  Are there other ways you could have shown the flowers?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16389" name="Picture 5"/>
          <p:cNvPicPr>
            <a:picLocks noChangeAspect="1" noChangeArrowheads="1"/>
          </p:cNvPicPr>
          <p:nvPr/>
        </p:nvPicPr>
        <p:blipFill>
          <a:blip r:embed="rId3" cstate="print"/>
          <a:srcRect/>
          <a:stretch>
            <a:fillRect/>
          </a:stretch>
        </p:blipFill>
        <p:spPr bwMode="auto">
          <a:xfrm>
            <a:off x="2514600" y="4572000"/>
            <a:ext cx="3657600" cy="1912091"/>
          </a:xfrm>
          <a:prstGeom prst="rect">
            <a:avLst/>
          </a:prstGeom>
          <a:noFill/>
          <a:ln w="9525">
            <a:noFill/>
            <a:miter lim="800000"/>
            <a:headEnd/>
            <a:tailEnd/>
          </a:ln>
        </p:spPr>
      </p:pic>
      <p:pic>
        <p:nvPicPr>
          <p:cNvPr id="16390" name="Picture 6"/>
          <p:cNvPicPr>
            <a:picLocks noChangeAspect="1" noChangeArrowheads="1"/>
          </p:cNvPicPr>
          <p:nvPr/>
        </p:nvPicPr>
        <p:blipFill>
          <a:blip r:embed="rId4" cstate="print"/>
          <a:srcRect/>
          <a:stretch>
            <a:fillRect/>
          </a:stretch>
        </p:blipFill>
        <p:spPr bwMode="auto">
          <a:xfrm>
            <a:off x="6019800" y="4800600"/>
            <a:ext cx="1219200" cy="1743242"/>
          </a:xfrm>
          <a:prstGeom prst="rect">
            <a:avLst/>
          </a:prstGeom>
          <a:noFill/>
          <a:ln w="9525">
            <a:noFill/>
            <a:miter lim="800000"/>
            <a:headEnd/>
            <a:tailEnd/>
          </a:ln>
        </p:spPr>
      </p:pic>
      <p:pic>
        <p:nvPicPr>
          <p:cNvPr id="16392" name="Picture 8" descr="http://cliparts.co/cliparts/6iy/okp/6iyokpGjT.jpg"/>
          <p:cNvPicPr>
            <a:picLocks noChangeAspect="1" noChangeArrowheads="1"/>
          </p:cNvPicPr>
          <p:nvPr/>
        </p:nvPicPr>
        <p:blipFill>
          <a:blip r:embed="rId5" cstate="print"/>
          <a:srcRect/>
          <a:stretch>
            <a:fillRect/>
          </a:stretch>
        </p:blipFill>
        <p:spPr bwMode="auto">
          <a:xfrm>
            <a:off x="1905000" y="4572000"/>
            <a:ext cx="914400" cy="833718"/>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8434" name="Picture 2"/>
          <p:cNvPicPr>
            <a:picLocks noChangeAspect="1" noChangeArrowheads="1"/>
          </p:cNvPicPr>
          <p:nvPr/>
        </p:nvPicPr>
        <p:blipFill>
          <a:blip r:embed="rId3" cstate="print"/>
          <a:srcRect/>
          <a:stretch>
            <a:fillRect/>
          </a:stretch>
        </p:blipFill>
        <p:spPr bwMode="auto">
          <a:xfrm>
            <a:off x="228600" y="228600"/>
            <a:ext cx="8686800" cy="447675"/>
          </a:xfrm>
          <a:prstGeom prst="rect">
            <a:avLst/>
          </a:prstGeom>
          <a:noFill/>
          <a:ln w="9525">
            <a:noFill/>
            <a:miter lim="800000"/>
            <a:headEnd/>
            <a:tailEnd/>
          </a:ln>
        </p:spPr>
      </p:pic>
      <p:pic>
        <p:nvPicPr>
          <p:cNvPr id="2" name="Picture 1">
            <a:extLst>
              <a:ext uri="{FF2B5EF4-FFF2-40B4-BE49-F238E27FC236}">
                <a16:creationId xmlns:a16="http://schemas.microsoft.com/office/drawing/2014/main" id="{C4C574D3-F3AC-4D22-93F0-3F013FD238A5}"/>
              </a:ext>
            </a:extLst>
          </p:cNvPr>
          <p:cNvPicPr>
            <a:picLocks noChangeAspect="1"/>
          </p:cNvPicPr>
          <p:nvPr/>
        </p:nvPicPr>
        <p:blipFill>
          <a:blip r:embed="rId4"/>
          <a:stretch>
            <a:fillRect/>
          </a:stretch>
        </p:blipFill>
        <p:spPr>
          <a:xfrm>
            <a:off x="612775" y="989703"/>
            <a:ext cx="7921625" cy="5164015"/>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8434" name="Picture 2"/>
          <p:cNvPicPr>
            <a:picLocks noChangeAspect="1" noChangeArrowheads="1"/>
          </p:cNvPicPr>
          <p:nvPr/>
        </p:nvPicPr>
        <p:blipFill>
          <a:blip r:embed="rId3" cstate="print"/>
          <a:srcRect/>
          <a:stretch>
            <a:fillRect/>
          </a:stretch>
        </p:blipFill>
        <p:spPr bwMode="auto">
          <a:xfrm>
            <a:off x="228600" y="228600"/>
            <a:ext cx="8686800" cy="4476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12775" y="1308100"/>
            <a:ext cx="8077200" cy="40386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040290" y="1481186"/>
            <a:ext cx="6949025" cy="3891016"/>
          </a:xfrm>
          <a:prstGeom prst="rect">
            <a:avLst/>
          </a:prstGeom>
        </p:spPr>
      </p:pic>
      <p:sp>
        <p:nvSpPr>
          <p:cNvPr id="7" name="Rectangle 6"/>
          <p:cNvSpPr/>
          <p:nvPr/>
        </p:nvSpPr>
        <p:spPr>
          <a:xfrm>
            <a:off x="4800598" y="1076901"/>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358429" y="2884831"/>
            <a:ext cx="1442127" cy="1784075"/>
          </a:xfrm>
          <a:prstGeom prst="rect">
            <a:avLst/>
          </a:prstGeom>
        </p:spPr>
      </p:pic>
    </p:spTree>
    <p:extLst>
      <p:ext uri="{BB962C8B-B14F-4D97-AF65-F5344CB8AC3E}">
        <p14:creationId xmlns:p14="http://schemas.microsoft.com/office/powerpoint/2010/main" val="341695009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34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show subtraction story problems by breaking off, crossing out, and hiding a part.</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35708442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4587" y="2271712"/>
            <a:ext cx="4314825" cy="2314575"/>
          </a:xfrm>
          <a:prstGeom prst="rect">
            <a:avLst/>
          </a:prstGeom>
        </p:spPr>
      </p:pic>
    </p:spTree>
    <p:extLst>
      <p:ext uri="{BB962C8B-B14F-4D97-AF65-F5344CB8AC3E}">
        <p14:creationId xmlns:p14="http://schemas.microsoft.com/office/powerpoint/2010/main" val="288750393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pic>
        <p:nvPicPr>
          <p:cNvPr id="14" name="Picture 13"/>
          <p:cNvPicPr>
            <a:picLocks noChangeAspect="1"/>
          </p:cNvPicPr>
          <p:nvPr/>
        </p:nvPicPr>
        <p:blipFill>
          <a:blip r:embed="rId4"/>
          <a:stretch>
            <a:fillRect/>
          </a:stretch>
        </p:blipFill>
        <p:spPr>
          <a:xfrm>
            <a:off x="2414587" y="2266950"/>
            <a:ext cx="4314825" cy="2324100"/>
          </a:xfrm>
          <a:prstGeom prst="rect">
            <a:avLst/>
          </a:prstGeom>
        </p:spPr>
      </p:pic>
      <p:pic>
        <p:nvPicPr>
          <p:cNvPr id="18434" name="Picture 2" descr="http://thumbs.dreamstime.com/t/cute-turtle-hides-its-shell-illustration-white-background-636794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0300" y="2266950"/>
            <a:ext cx="4343400" cy="2324100"/>
          </a:xfrm>
          <a:prstGeom prst="rect">
            <a:avLst/>
          </a:prstGeom>
        </p:spPr>
      </p:pic>
      <p:sp>
        <p:nvSpPr>
          <p:cNvPr id="13" name="TextBox 12"/>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16" name="TextBox 15"/>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spTree>
    <p:extLst>
      <p:ext uri="{BB962C8B-B14F-4D97-AF65-F5344CB8AC3E}">
        <p14:creationId xmlns:p14="http://schemas.microsoft.com/office/powerpoint/2010/main" val="31725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5062" y="2257425"/>
            <a:ext cx="4333875" cy="2343150"/>
          </a:xfrm>
          <a:prstGeom prst="rect">
            <a:avLst/>
          </a:prstGeom>
        </p:spPr>
      </p:pic>
      <p:sp>
        <p:nvSpPr>
          <p:cNvPr id="13" name="TextBox 12"/>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16" name="TextBox 15"/>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spTree>
    <p:extLst>
      <p:ext uri="{BB962C8B-B14F-4D97-AF65-F5344CB8AC3E}">
        <p14:creationId xmlns:p14="http://schemas.microsoft.com/office/powerpoint/2010/main" val="9262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4587" y="2266950"/>
            <a:ext cx="4314825" cy="2324100"/>
          </a:xfrm>
          <a:prstGeom prst="rect">
            <a:avLst/>
          </a:prstGeom>
        </p:spPr>
      </p:pic>
      <p:sp>
        <p:nvSpPr>
          <p:cNvPr id="14" name="TextBox 13"/>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16" name="TextBox 15"/>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spTree>
    <p:extLst>
      <p:ext uri="{BB962C8B-B14F-4D97-AF65-F5344CB8AC3E}">
        <p14:creationId xmlns:p14="http://schemas.microsoft.com/office/powerpoint/2010/main" val="306997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5062" y="2266950"/>
            <a:ext cx="4333875" cy="2324100"/>
          </a:xfrm>
          <a:prstGeom prst="rect">
            <a:avLst/>
          </a:prstGeom>
        </p:spPr>
      </p:pic>
      <p:sp>
        <p:nvSpPr>
          <p:cNvPr id="13" name="TextBox 12"/>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16" name="TextBox 15"/>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spTree>
    <p:extLst>
      <p:ext uri="{BB962C8B-B14F-4D97-AF65-F5344CB8AC3E}">
        <p14:creationId xmlns:p14="http://schemas.microsoft.com/office/powerpoint/2010/main" val="9204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25</a:t>
            </a:r>
          </a:p>
        </p:txBody>
      </p:sp>
      <p:sp>
        <p:nvSpPr>
          <p:cNvPr id="19" name="Rectangle 1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TextBox 38"/>
          <p:cNvSpPr txBox="1"/>
          <p:nvPr/>
        </p:nvSpPr>
        <p:spPr>
          <a:xfrm>
            <a:off x="914400" y="838200"/>
            <a:ext cx="7315200" cy="1107996"/>
          </a:xfrm>
          <a:prstGeom prst="rect">
            <a:avLst/>
          </a:prstGeom>
          <a:noFill/>
        </p:spPr>
        <p:txBody>
          <a:bodyPr wrap="square" rtlCol="0">
            <a:spAutoFit/>
          </a:bodyPr>
          <a:lstStyle/>
          <a:p>
            <a:pPr algn="ctr"/>
            <a:r>
              <a:rPr lang="en-US" sz="2200" b="1"/>
              <a:t>There were 9 bears in the forest.  Some bears went to</a:t>
            </a:r>
          </a:p>
          <a:p>
            <a:pPr algn="ctr"/>
            <a:r>
              <a:rPr lang="en-US" sz="2200" b="1"/>
              <a:t>sleep in their caves, and some left to find a honey tree.</a:t>
            </a:r>
          </a:p>
          <a:p>
            <a:pPr algn="ctr"/>
            <a:r>
              <a:rPr lang="en-US" sz="2200" b="1"/>
              <a:t>Use your counters to show the bears.</a:t>
            </a:r>
          </a:p>
        </p:txBody>
      </p:sp>
      <p:pic>
        <p:nvPicPr>
          <p:cNvPr id="14342" name="Picture 6" descr="https://s-media-cache-ak0.pinimg.com/236x/d5/ea/96/d5ea968cd06a3140d3f900544bdcccad.jpg"/>
          <p:cNvPicPr>
            <a:picLocks noChangeAspect="1" noChangeArrowheads="1"/>
          </p:cNvPicPr>
          <p:nvPr/>
        </p:nvPicPr>
        <p:blipFill>
          <a:blip r:embed="rId3" cstate="print"/>
          <a:srcRect/>
          <a:stretch>
            <a:fillRect/>
          </a:stretch>
        </p:blipFill>
        <p:spPr bwMode="auto">
          <a:xfrm>
            <a:off x="381000" y="4953000"/>
            <a:ext cx="2481448" cy="1619251"/>
          </a:xfrm>
          <a:prstGeom prst="rect">
            <a:avLst/>
          </a:prstGeom>
          <a:noFill/>
        </p:spPr>
      </p:pic>
      <p:sp>
        <p:nvSpPr>
          <p:cNvPr id="26" name="TextBox 25"/>
          <p:cNvSpPr txBox="1"/>
          <p:nvPr/>
        </p:nvSpPr>
        <p:spPr>
          <a:xfrm>
            <a:off x="2971800" y="5334000"/>
            <a:ext cx="3194288" cy="707886"/>
          </a:xfrm>
          <a:prstGeom prst="rect">
            <a:avLst/>
          </a:prstGeom>
          <a:noFill/>
        </p:spPr>
        <p:txBody>
          <a:bodyPr wrap="square" rtlCol="0">
            <a:spAutoFit/>
          </a:bodyPr>
          <a:lstStyle/>
          <a:p>
            <a:pPr algn="ctr"/>
            <a:r>
              <a:rPr lang="en-US" sz="2000" b="1">
                <a:solidFill>
                  <a:srgbClr val="00B0F0"/>
                </a:solidFill>
              </a:rPr>
              <a:t>Help me finish the story and make a number bond!</a:t>
            </a:r>
          </a:p>
        </p:txBody>
      </p:sp>
      <p:pic>
        <p:nvPicPr>
          <p:cNvPr id="14343" name="Picture 7"/>
          <p:cNvPicPr>
            <a:picLocks noChangeAspect="1" noChangeArrowheads="1"/>
          </p:cNvPicPr>
          <p:nvPr/>
        </p:nvPicPr>
        <p:blipFill>
          <a:blip r:embed="rId4" cstate="print"/>
          <a:srcRect/>
          <a:stretch>
            <a:fillRect/>
          </a:stretch>
        </p:blipFill>
        <p:spPr bwMode="auto">
          <a:xfrm>
            <a:off x="6400800" y="4953000"/>
            <a:ext cx="2362200" cy="15621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427382449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09824" y="2266951"/>
            <a:ext cx="4324350" cy="2324100"/>
          </a:xfrm>
          <a:prstGeom prst="rect">
            <a:avLst/>
          </a:prstGeom>
        </p:spPr>
      </p:pic>
      <p:sp>
        <p:nvSpPr>
          <p:cNvPr id="14" name="TextBox 13"/>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16" name="TextBox 15"/>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spTree>
    <p:extLst>
      <p:ext uri="{BB962C8B-B14F-4D97-AF65-F5344CB8AC3E}">
        <p14:creationId xmlns:p14="http://schemas.microsoft.com/office/powerpoint/2010/main" val="175896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393559" y="2271486"/>
            <a:ext cx="4356879" cy="2332817"/>
          </a:xfrm>
          <a:prstGeom prst="rect">
            <a:avLst/>
          </a:prstGeom>
        </p:spPr>
      </p:pic>
      <p:sp>
        <p:nvSpPr>
          <p:cNvPr id="13" name="TextBox 12"/>
          <p:cNvSpPr txBox="1"/>
          <p:nvPr/>
        </p:nvSpPr>
        <p:spPr>
          <a:xfrm>
            <a:off x="786137" y="955111"/>
            <a:ext cx="7571724" cy="923330"/>
          </a:xfrm>
          <a:prstGeom prst="rect">
            <a:avLst/>
          </a:prstGeom>
          <a:noFill/>
        </p:spPr>
        <p:txBody>
          <a:bodyPr wrap="square" rtlCol="0">
            <a:spAutoFit/>
          </a:bodyPr>
          <a:lstStyle/>
          <a:p>
            <a:pPr algn="ctr"/>
            <a:r>
              <a:rPr lang="en-US" b="1">
                <a:solidFill>
                  <a:srgbClr val="0000FF"/>
                </a:solidFill>
              </a:rPr>
              <a:t>Raise your hand when you know how many dots.  Ready?  Now, hide 2.  You can use your hand to hide two of the dots from your eyes, or you can just see it in your mind.  Now, how many dots are left?</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16" name="TextBox 15"/>
          <p:cNvSpPr txBox="1"/>
          <p:nvPr/>
        </p:nvSpPr>
        <p:spPr>
          <a:xfrm>
            <a:off x="838202" y="524861"/>
            <a:ext cx="7467598" cy="523220"/>
          </a:xfrm>
          <a:prstGeom prst="rect">
            <a:avLst/>
          </a:prstGeom>
          <a:noFill/>
        </p:spPr>
        <p:txBody>
          <a:bodyPr wrap="square" rtlCol="0">
            <a:spAutoFit/>
          </a:bodyPr>
          <a:lstStyle/>
          <a:p>
            <a:pPr algn="ctr"/>
            <a:r>
              <a:rPr lang="en-US" sz="2800" b="1"/>
              <a:t>Hide 2</a:t>
            </a:r>
            <a:endParaRPr lang="en-US" sz="8000" b="1"/>
          </a:p>
        </p:txBody>
      </p:sp>
    </p:spTree>
    <p:extLst>
      <p:ext uri="{BB962C8B-B14F-4D97-AF65-F5344CB8AC3E}">
        <p14:creationId xmlns:p14="http://schemas.microsoft.com/office/powerpoint/2010/main" val="33580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2.  Write it on your personal white board, and show me.  Write this </a:t>
            </a:r>
            <a:r>
              <a:rPr lang="en-US" b="1" u="sng">
                <a:solidFill>
                  <a:srgbClr val="259693"/>
                </a:solidFill>
              </a:rPr>
              <a:t>subtraction sentence</a:t>
            </a:r>
            <a:r>
              <a:rPr lang="en-US" b="1">
                <a:solidFill>
                  <a:srgbClr val="259693"/>
                </a:solidFill>
              </a:rPr>
              <a:t> on your board:  2 minus 1.  Write the answer and show me.  Say the subtraction sentence.  </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2</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9743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3.  Write it on your personal white board, and show me.  Write this </a:t>
            </a:r>
            <a:r>
              <a:rPr lang="en-US" b="1" u="sng">
                <a:solidFill>
                  <a:srgbClr val="259693"/>
                </a:solidFill>
              </a:rPr>
              <a:t>subtraction sentence</a:t>
            </a:r>
            <a:r>
              <a:rPr lang="en-US" b="1">
                <a:solidFill>
                  <a:srgbClr val="259693"/>
                </a:solidFill>
              </a:rPr>
              <a:t> on your board:  3 minus 1.  Write the answer and show me.  Say the subtraction sentence.  (Repeat with 3 minus 2.)</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3</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4.  Write it on your personal white board, and show me.  Write this </a:t>
            </a:r>
            <a:r>
              <a:rPr lang="en-US" b="1" u="sng">
                <a:solidFill>
                  <a:srgbClr val="259693"/>
                </a:solidFill>
              </a:rPr>
              <a:t>subtraction sentence</a:t>
            </a:r>
            <a:r>
              <a:rPr lang="en-US" b="1">
                <a:solidFill>
                  <a:srgbClr val="259693"/>
                </a:solidFill>
              </a:rPr>
              <a:t> on your board:  4 minus 1.  Write the answer and show me.  Say the subtraction sentence.  (Repeat with 4 minus 2, 3.)</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4</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sp>
        <p:nvSpPr>
          <p:cNvPr id="22" name="TextBox 21"/>
          <p:cNvSpPr txBox="1"/>
          <p:nvPr/>
        </p:nvSpPr>
        <p:spPr>
          <a:xfrm>
            <a:off x="838202" y="531941"/>
            <a:ext cx="7467598" cy="523220"/>
          </a:xfrm>
          <a:prstGeom prst="rect">
            <a:avLst/>
          </a:prstGeom>
          <a:noFill/>
        </p:spPr>
        <p:txBody>
          <a:bodyPr wrap="square" rtlCol="0">
            <a:spAutoFit/>
          </a:bodyPr>
          <a:lstStyle/>
          <a:p>
            <a:pPr algn="ctr"/>
            <a:r>
              <a:rPr lang="en-US" sz="2800" b="1"/>
              <a:t>What is Less?</a:t>
            </a:r>
            <a:endParaRPr lang="en-US" sz="8000" b="1"/>
          </a:p>
        </p:txBody>
      </p:sp>
      <p:sp>
        <p:nvSpPr>
          <p:cNvPr id="14" name="TextBox 13"/>
          <p:cNvSpPr txBox="1"/>
          <p:nvPr/>
        </p:nvSpPr>
        <p:spPr>
          <a:xfrm>
            <a:off x="472834" y="1082886"/>
            <a:ext cx="8198334" cy="923330"/>
          </a:xfrm>
          <a:prstGeom prst="rect">
            <a:avLst/>
          </a:prstGeom>
          <a:noFill/>
        </p:spPr>
        <p:txBody>
          <a:bodyPr wrap="square" rtlCol="0">
            <a:spAutoFit/>
          </a:bodyPr>
          <a:lstStyle/>
          <a:p>
            <a:pPr algn="ctr"/>
            <a:r>
              <a:rPr lang="en-US" b="1">
                <a:solidFill>
                  <a:srgbClr val="259693"/>
                </a:solidFill>
              </a:rPr>
              <a:t>Think of a number that is less than 5.  Write it on your personal white board, and show me.  Write this </a:t>
            </a:r>
            <a:r>
              <a:rPr lang="en-US" b="1" u="sng">
                <a:solidFill>
                  <a:srgbClr val="259693"/>
                </a:solidFill>
              </a:rPr>
              <a:t>subtraction sentence</a:t>
            </a:r>
            <a:r>
              <a:rPr lang="en-US" b="1">
                <a:solidFill>
                  <a:srgbClr val="259693"/>
                </a:solidFill>
              </a:rPr>
              <a:t> on your board:  5 minus 1.  Write the answer and show me.  Say the subtraction sentence.  (Repeat with 5 minus 2, 3, 4.)</a:t>
            </a:r>
          </a:p>
        </p:txBody>
      </p:sp>
      <p:sp>
        <p:nvSpPr>
          <p:cNvPr id="3" name="TextBox 2"/>
          <p:cNvSpPr txBox="1"/>
          <p:nvPr/>
        </p:nvSpPr>
        <p:spPr>
          <a:xfrm>
            <a:off x="4193532" y="2434426"/>
            <a:ext cx="756938" cy="1446550"/>
          </a:xfrm>
          <a:prstGeom prst="rect">
            <a:avLst/>
          </a:prstGeom>
          <a:noFill/>
        </p:spPr>
        <p:txBody>
          <a:bodyPr wrap="none" rtlCol="0">
            <a:spAutoFit/>
          </a:bodyPr>
          <a:lstStyle/>
          <a:p>
            <a:pPr algn="ctr"/>
            <a:r>
              <a:rPr lang="en-US" sz="8800" b="1"/>
              <a:t>5</a:t>
            </a:r>
          </a:p>
        </p:txBody>
      </p:sp>
      <p:pic>
        <p:nvPicPr>
          <p:cNvPr id="1028" name="Picture 4" descr="http://2.bp.blogspot.com/-7VwbJpLPosQ/VCg2_wWYs7I/AAAAAAAAGJg/twWBj1EiyJU/s1600/owl%2Bboar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 y="4658992"/>
            <a:ext cx="8048954" cy="216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Snap!</a:t>
            </a:r>
            <a:endParaRPr lang="en-US" sz="8000" b="1"/>
          </a:p>
        </p:txBody>
      </p:sp>
      <p:sp>
        <p:nvSpPr>
          <p:cNvPr id="15" name="TextBox 14"/>
          <p:cNvSpPr txBox="1"/>
          <p:nvPr/>
        </p:nvSpPr>
        <p:spPr>
          <a:xfrm>
            <a:off x="556285" y="1174197"/>
            <a:ext cx="7978115" cy="1938992"/>
          </a:xfrm>
          <a:prstGeom prst="rect">
            <a:avLst/>
          </a:prstGeom>
          <a:noFill/>
        </p:spPr>
        <p:txBody>
          <a:bodyPr wrap="square" rtlCol="0">
            <a:spAutoFit/>
          </a:bodyPr>
          <a:lstStyle/>
          <a:p>
            <a:pPr algn="ctr"/>
            <a:r>
              <a:rPr lang="en-US" sz="2000" b="1">
                <a:solidFill>
                  <a:srgbClr val="0000FF"/>
                </a:solidFill>
              </a:rPr>
              <a:t>Show your partner your 5-stick and then put it behind your back.  When your partner says, “Snap!” quickly break your stick into two parts.  Show your partner one part and have them guess the hidden part.  Show the hidden part to check your partner’s guess.  Both partners say the subtraction sentence together (“5 take away 2 equals 3”)</a:t>
            </a:r>
          </a:p>
          <a:p>
            <a:pPr algn="ctr"/>
            <a:r>
              <a:rPr lang="en-US" sz="2000" b="1">
                <a:solidFill>
                  <a:srgbClr val="0000FF"/>
                </a:solidFill>
              </a:rPr>
              <a:t>Take turns!</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34</a:t>
            </a:r>
          </a:p>
          <a:p>
            <a:pPr algn="ctr"/>
            <a:r>
              <a:rPr lang="en-US" sz="1400"/>
              <a:t>Fluency</a:t>
            </a:r>
          </a:p>
        </p:txBody>
      </p:sp>
      <p:pic>
        <p:nvPicPr>
          <p:cNvPr id="4" name="Picture 3"/>
          <p:cNvPicPr>
            <a:picLocks noChangeAspect="1"/>
          </p:cNvPicPr>
          <p:nvPr/>
        </p:nvPicPr>
        <p:blipFill>
          <a:blip r:embed="rId4"/>
          <a:stretch>
            <a:fillRect/>
          </a:stretch>
        </p:blipFill>
        <p:spPr>
          <a:xfrm>
            <a:off x="5696159" y="3435625"/>
            <a:ext cx="3129814" cy="3069041"/>
          </a:xfrm>
          <a:prstGeom prst="rect">
            <a:avLst/>
          </a:prstGeom>
        </p:spPr>
      </p:pic>
      <p:pic>
        <p:nvPicPr>
          <p:cNvPr id="16" name="Picture 15"/>
          <p:cNvPicPr>
            <a:picLocks noChangeAspect="1"/>
          </p:cNvPicPr>
          <p:nvPr/>
        </p:nvPicPr>
        <p:blipFill>
          <a:blip r:embed="rId4"/>
          <a:stretch>
            <a:fillRect/>
          </a:stretch>
        </p:blipFill>
        <p:spPr>
          <a:xfrm flipH="1">
            <a:off x="326849" y="3435625"/>
            <a:ext cx="2998393" cy="3069041"/>
          </a:xfrm>
          <a:prstGeom prst="rect">
            <a:avLst/>
          </a:prstGeom>
        </p:spPr>
      </p:pic>
    </p:spTree>
    <p:extLst>
      <p:ext uri="{BB962C8B-B14F-4D97-AF65-F5344CB8AC3E}">
        <p14:creationId xmlns:p14="http://schemas.microsoft.com/office/powerpoint/2010/main" val="11288676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34</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685800" y="990600"/>
            <a:ext cx="7620000" cy="830997"/>
          </a:xfrm>
          <a:prstGeom prst="rect">
            <a:avLst/>
          </a:prstGeom>
          <a:noFill/>
        </p:spPr>
        <p:txBody>
          <a:bodyPr wrap="square" rtlCol="0">
            <a:spAutoFit/>
          </a:bodyPr>
          <a:lstStyle/>
          <a:p>
            <a:pPr algn="ctr"/>
            <a:r>
              <a:rPr lang="en-US" sz="2400" b="1"/>
              <a:t>Tony had 8 checkers.  His friend took 3 away.  How </a:t>
            </a:r>
          </a:p>
          <a:p>
            <a:pPr algn="ctr"/>
            <a:r>
              <a:rPr lang="en-US" sz="2400" b="1"/>
              <a:t>many checkers did Tony have left?</a:t>
            </a:r>
          </a:p>
        </p:txBody>
      </p:sp>
      <p:sp>
        <p:nvSpPr>
          <p:cNvPr id="18" name="TextBox 17"/>
          <p:cNvSpPr txBox="1"/>
          <p:nvPr/>
        </p:nvSpPr>
        <p:spPr>
          <a:xfrm>
            <a:off x="3346338" y="5317343"/>
            <a:ext cx="5047545" cy="923330"/>
          </a:xfrm>
          <a:prstGeom prst="rect">
            <a:avLst/>
          </a:prstGeom>
          <a:noFill/>
        </p:spPr>
        <p:txBody>
          <a:bodyPr wrap="square" rtlCol="0">
            <a:spAutoFit/>
          </a:bodyPr>
          <a:lstStyle/>
          <a:p>
            <a:pPr algn="ctr"/>
            <a:r>
              <a:rPr lang="en-US" b="1">
                <a:solidFill>
                  <a:srgbClr val="FF0000"/>
                </a:solidFill>
              </a:rPr>
              <a:t>Draw a picture, and make a number bond and a number sentence.  Show your work to a friend.  Did you both do it the same way? </a:t>
            </a:r>
          </a:p>
        </p:txBody>
      </p:sp>
      <p:pic>
        <p:nvPicPr>
          <p:cNvPr id="663554" name="Picture 2" descr="http://content.mycutegraphics.com/graphics/play/kids-playing-checkers-clip-art.png"/>
          <p:cNvPicPr>
            <a:picLocks noChangeAspect="1" noChangeArrowheads="1"/>
          </p:cNvPicPr>
          <p:nvPr/>
        </p:nvPicPr>
        <p:blipFill>
          <a:blip r:embed="rId3" cstate="print"/>
          <a:srcRect/>
          <a:stretch>
            <a:fillRect/>
          </a:stretch>
        </p:blipFill>
        <p:spPr bwMode="auto">
          <a:xfrm>
            <a:off x="533400" y="4648200"/>
            <a:ext cx="2743200" cy="1877569"/>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5" name="TextBox 24"/>
          <p:cNvSpPr txBox="1"/>
          <p:nvPr/>
        </p:nvSpPr>
        <p:spPr>
          <a:xfrm>
            <a:off x="4038600" y="3429000"/>
            <a:ext cx="4419600" cy="584775"/>
          </a:xfrm>
          <a:prstGeom prst="rect">
            <a:avLst/>
          </a:prstGeom>
          <a:noFill/>
        </p:spPr>
        <p:txBody>
          <a:bodyPr wrap="square" rtlCol="0">
            <a:spAutoFit/>
          </a:bodyPr>
          <a:lstStyle/>
          <a:p>
            <a:pPr algn="ctr"/>
            <a:r>
              <a:rPr lang="en-US" sz="3200" b="1"/>
              <a:t>____ - ____ = ____       </a:t>
            </a:r>
          </a:p>
        </p:txBody>
      </p:sp>
      <p:sp>
        <p:nvSpPr>
          <p:cNvPr id="24" name="TextBox 23"/>
          <p:cNvSpPr txBox="1"/>
          <p:nvPr/>
        </p:nvSpPr>
        <p:spPr>
          <a:xfrm>
            <a:off x="1066800" y="1143000"/>
            <a:ext cx="7010400" cy="1015663"/>
          </a:xfrm>
          <a:prstGeom prst="rect">
            <a:avLst/>
          </a:prstGeom>
          <a:noFill/>
        </p:spPr>
        <p:txBody>
          <a:bodyPr wrap="square" rtlCol="0">
            <a:spAutoFit/>
          </a:bodyPr>
          <a:lstStyle/>
          <a:p>
            <a:pPr algn="ctr"/>
            <a:r>
              <a:rPr lang="en-US" sz="2000" b="1"/>
              <a:t>Take out your linking cube stick.  How many cubes do you have?</a:t>
            </a:r>
          </a:p>
          <a:p>
            <a:pPr algn="ctr"/>
            <a:r>
              <a:rPr lang="en-US" sz="2000" b="1"/>
              <a:t>Break off 3 cubes from the end.  How many cubes do you have left?  Let’s make a number bond and a number sentence!</a:t>
            </a:r>
          </a:p>
        </p:txBody>
      </p:sp>
      <p:pic>
        <p:nvPicPr>
          <p:cNvPr id="9" name="Picture 14"/>
          <p:cNvPicPr>
            <a:picLocks noChangeAspect="1" noChangeArrowheads="1"/>
          </p:cNvPicPr>
          <p:nvPr/>
        </p:nvPicPr>
        <p:blipFill>
          <a:blip r:embed="rId3" cstate="print"/>
          <a:srcRect/>
          <a:stretch>
            <a:fillRect/>
          </a:stretch>
        </p:blipFill>
        <p:spPr bwMode="auto">
          <a:xfrm rot="16200000">
            <a:off x="2051985" y="2748617"/>
            <a:ext cx="2524127" cy="2513294"/>
          </a:xfrm>
          <a:prstGeom prst="rect">
            <a:avLst/>
          </a:prstGeom>
          <a:noFill/>
          <a:ln w="9525">
            <a:noFill/>
            <a:miter lim="800000"/>
            <a:headEnd/>
            <a:tailEnd/>
          </a:ln>
        </p:spPr>
      </p:pic>
      <p:pic>
        <p:nvPicPr>
          <p:cNvPr id="669698" name="Picture 2" descr="http://content.mycutegraphics.com/graphics/alligator/alligator-holding-minus-sign.png"/>
          <p:cNvPicPr>
            <a:picLocks noChangeAspect="1" noChangeArrowheads="1"/>
          </p:cNvPicPr>
          <p:nvPr/>
        </p:nvPicPr>
        <p:blipFill>
          <a:blip r:embed="rId4" cstate="print"/>
          <a:srcRect/>
          <a:stretch>
            <a:fillRect/>
          </a:stretch>
        </p:blipFill>
        <p:spPr bwMode="auto">
          <a:xfrm>
            <a:off x="6934200" y="4654850"/>
            <a:ext cx="1981200" cy="1937974"/>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5" name="TextBox 24"/>
          <p:cNvSpPr txBox="1"/>
          <p:nvPr/>
        </p:nvSpPr>
        <p:spPr>
          <a:xfrm>
            <a:off x="4038600" y="3429000"/>
            <a:ext cx="4419600" cy="584775"/>
          </a:xfrm>
          <a:prstGeom prst="rect">
            <a:avLst/>
          </a:prstGeom>
          <a:noFill/>
        </p:spPr>
        <p:txBody>
          <a:bodyPr wrap="square" rtlCol="0">
            <a:spAutoFit/>
          </a:bodyPr>
          <a:lstStyle/>
          <a:p>
            <a:pPr algn="ctr"/>
            <a:r>
              <a:rPr lang="en-US" sz="3200" b="1"/>
              <a:t>____ - ____ = ____       </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Now, break off 4 cubes from the end.  How many cubes do you have left?  Let’s make a number bond and a number sentence!</a:t>
            </a:r>
          </a:p>
        </p:txBody>
      </p:sp>
      <p:pic>
        <p:nvPicPr>
          <p:cNvPr id="9" name="Picture 14"/>
          <p:cNvPicPr>
            <a:picLocks noChangeAspect="1" noChangeArrowheads="1"/>
          </p:cNvPicPr>
          <p:nvPr/>
        </p:nvPicPr>
        <p:blipFill>
          <a:blip r:embed="rId3" cstate="print"/>
          <a:srcRect/>
          <a:stretch>
            <a:fillRect/>
          </a:stretch>
        </p:blipFill>
        <p:spPr bwMode="auto">
          <a:xfrm rot="16200000">
            <a:off x="2051985" y="2748617"/>
            <a:ext cx="2524127" cy="2513294"/>
          </a:xfrm>
          <a:prstGeom prst="rect">
            <a:avLst/>
          </a:prstGeom>
          <a:noFill/>
          <a:ln w="9525">
            <a:noFill/>
            <a:miter lim="800000"/>
            <a:headEnd/>
            <a:tailEnd/>
          </a:ln>
        </p:spPr>
      </p:pic>
      <p:pic>
        <p:nvPicPr>
          <p:cNvPr id="673796" name="Picture 4" descr="http://content.mycutegraphics.com/graphics/math/kid-holding-math-minus-sign.png"/>
          <p:cNvPicPr>
            <a:picLocks noChangeAspect="1" noChangeArrowheads="1"/>
          </p:cNvPicPr>
          <p:nvPr/>
        </p:nvPicPr>
        <p:blipFill>
          <a:blip r:embed="rId4" cstate="print"/>
          <a:srcRect/>
          <a:stretch>
            <a:fillRect/>
          </a:stretch>
        </p:blipFill>
        <p:spPr bwMode="auto">
          <a:xfrm>
            <a:off x="381000" y="4114800"/>
            <a:ext cx="1447800" cy="2449286"/>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9" y="-135628"/>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a:latin typeface="Kristen ITC" panose="03050502040202030202" pitchFamily="66" charset="0"/>
              </a:rPr>
              <a:t>Lesson 25</a:t>
            </a:r>
          </a:p>
          <a:p>
            <a:pPr algn="ctr"/>
            <a:endParaRPr lang="en-US" sz="36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r>
              <a:rPr lang="en-US" sz="4000">
                <a:latin typeface="Kristen ITC" panose="03050502040202030202" pitchFamily="66" charset="0"/>
              </a:rPr>
              <a:t>I can break apart 9.</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407858" y="5354085"/>
            <a:ext cx="1932596" cy="1106448"/>
          </a:xfrm>
          <a:prstGeom prst="rect">
            <a:avLst/>
          </a:prstGeom>
        </p:spPr>
      </p:pic>
    </p:spTree>
    <p:extLst>
      <p:ext uri="{BB962C8B-B14F-4D97-AF65-F5344CB8AC3E}">
        <p14:creationId xmlns:p14="http://schemas.microsoft.com/office/powerpoint/2010/main" val="3686642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25</a:t>
            </a:r>
          </a:p>
        </p:txBody>
      </p:sp>
      <p:sp>
        <p:nvSpPr>
          <p:cNvPr id="39" name="TextBox 38"/>
          <p:cNvSpPr txBox="1"/>
          <p:nvPr/>
        </p:nvSpPr>
        <p:spPr>
          <a:xfrm>
            <a:off x="914400" y="838200"/>
            <a:ext cx="7315200" cy="1107996"/>
          </a:xfrm>
          <a:prstGeom prst="rect">
            <a:avLst/>
          </a:prstGeom>
          <a:noFill/>
        </p:spPr>
        <p:txBody>
          <a:bodyPr wrap="square" rtlCol="0">
            <a:spAutoFit/>
          </a:bodyPr>
          <a:lstStyle/>
          <a:p>
            <a:pPr algn="ctr"/>
            <a:r>
              <a:rPr lang="en-US" sz="2200" b="1"/>
              <a:t>There were 9 bears in the forest.  Some bears went to</a:t>
            </a:r>
          </a:p>
          <a:p>
            <a:pPr algn="ctr"/>
            <a:r>
              <a:rPr lang="en-US" sz="2200" b="1"/>
              <a:t>sleep in their caves, and some left to find a honey tree.</a:t>
            </a:r>
          </a:p>
          <a:p>
            <a:pPr algn="ctr"/>
            <a:r>
              <a:rPr lang="en-US" sz="2200" b="1"/>
              <a:t>Use your counters to show the bears.</a:t>
            </a:r>
          </a:p>
        </p:txBody>
      </p:sp>
      <p:pic>
        <p:nvPicPr>
          <p:cNvPr id="14342" name="Picture 6" descr="https://s-media-cache-ak0.pinimg.com/236x/d5/ea/96/d5ea968cd06a3140d3f900544bdcccad.jpg"/>
          <p:cNvPicPr>
            <a:picLocks noChangeAspect="1" noChangeArrowheads="1"/>
          </p:cNvPicPr>
          <p:nvPr/>
        </p:nvPicPr>
        <p:blipFill>
          <a:blip r:embed="rId3" cstate="print"/>
          <a:srcRect/>
          <a:stretch>
            <a:fillRect/>
          </a:stretch>
        </p:blipFill>
        <p:spPr bwMode="auto">
          <a:xfrm>
            <a:off x="381000" y="4953000"/>
            <a:ext cx="2481448" cy="1619251"/>
          </a:xfrm>
          <a:prstGeom prst="rect">
            <a:avLst/>
          </a:prstGeom>
          <a:noFill/>
        </p:spPr>
      </p:pic>
      <p:sp>
        <p:nvSpPr>
          <p:cNvPr id="26" name="TextBox 25"/>
          <p:cNvSpPr txBox="1"/>
          <p:nvPr/>
        </p:nvSpPr>
        <p:spPr>
          <a:xfrm>
            <a:off x="2971800" y="5334000"/>
            <a:ext cx="3194288" cy="707886"/>
          </a:xfrm>
          <a:prstGeom prst="rect">
            <a:avLst/>
          </a:prstGeom>
          <a:noFill/>
        </p:spPr>
        <p:txBody>
          <a:bodyPr wrap="square" rtlCol="0">
            <a:spAutoFit/>
          </a:bodyPr>
          <a:lstStyle/>
          <a:p>
            <a:pPr algn="ctr"/>
            <a:r>
              <a:rPr lang="en-US" sz="2000" b="1">
                <a:solidFill>
                  <a:srgbClr val="00B0F0"/>
                </a:solidFill>
              </a:rPr>
              <a:t>Can you think of another</a:t>
            </a:r>
          </a:p>
          <a:p>
            <a:pPr algn="ctr"/>
            <a:r>
              <a:rPr lang="en-US" sz="2000" b="1">
                <a:solidFill>
                  <a:srgbClr val="00B0F0"/>
                </a:solidFill>
              </a:rPr>
              <a:t>way to finish the story?</a:t>
            </a:r>
          </a:p>
        </p:txBody>
      </p:sp>
      <p:pic>
        <p:nvPicPr>
          <p:cNvPr id="14343" name="Picture 7"/>
          <p:cNvPicPr>
            <a:picLocks noChangeAspect="1" noChangeArrowheads="1"/>
          </p:cNvPicPr>
          <p:nvPr/>
        </p:nvPicPr>
        <p:blipFill>
          <a:blip r:embed="rId4" cstate="print"/>
          <a:srcRect/>
          <a:stretch>
            <a:fillRect/>
          </a:stretch>
        </p:blipFill>
        <p:spPr bwMode="auto">
          <a:xfrm>
            <a:off x="6400800" y="4953000"/>
            <a:ext cx="2362200" cy="1562100"/>
          </a:xfrm>
          <a:prstGeom prst="rect">
            <a:avLst/>
          </a:prstGeom>
          <a:noFill/>
          <a:ln w="38100">
            <a:solidFill>
              <a:schemeClr val="tx1"/>
            </a:solidFill>
            <a:miter lim="800000"/>
            <a:headEnd/>
            <a:tailEnd/>
          </a:ln>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5" name="TextBox 24"/>
          <p:cNvSpPr txBox="1"/>
          <p:nvPr/>
        </p:nvSpPr>
        <p:spPr>
          <a:xfrm>
            <a:off x="4038600" y="3429000"/>
            <a:ext cx="4419600" cy="584775"/>
          </a:xfrm>
          <a:prstGeom prst="rect">
            <a:avLst/>
          </a:prstGeom>
          <a:noFill/>
        </p:spPr>
        <p:txBody>
          <a:bodyPr wrap="square" rtlCol="0">
            <a:spAutoFit/>
          </a:bodyPr>
          <a:lstStyle/>
          <a:p>
            <a:pPr algn="ctr"/>
            <a:r>
              <a:rPr lang="en-US" sz="3200" b="1"/>
              <a:t>____ - ____ = ____       </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Now, break off 6 cubes from the end.  How many cubes do you have left?  Let’s make a number bond and a number sentence!</a:t>
            </a:r>
          </a:p>
        </p:txBody>
      </p:sp>
      <p:pic>
        <p:nvPicPr>
          <p:cNvPr id="9" name="Picture 14"/>
          <p:cNvPicPr>
            <a:picLocks noChangeAspect="1" noChangeArrowheads="1"/>
          </p:cNvPicPr>
          <p:nvPr/>
        </p:nvPicPr>
        <p:blipFill>
          <a:blip r:embed="rId3" cstate="print"/>
          <a:srcRect/>
          <a:stretch>
            <a:fillRect/>
          </a:stretch>
        </p:blipFill>
        <p:spPr bwMode="auto">
          <a:xfrm rot="16200000">
            <a:off x="2051985" y="2748617"/>
            <a:ext cx="2524127" cy="2513294"/>
          </a:xfrm>
          <a:prstGeom prst="rect">
            <a:avLst/>
          </a:prstGeom>
          <a:noFill/>
          <a:ln w="9525">
            <a:noFill/>
            <a:miter lim="800000"/>
            <a:headEnd/>
            <a:tailEnd/>
          </a:ln>
        </p:spPr>
      </p:pic>
      <p:pic>
        <p:nvPicPr>
          <p:cNvPr id="671746" name="Picture 2" descr="http://content.mycutegraphics.com/graphics/math/kid-sitting-on-math-minus-symbol.png"/>
          <p:cNvPicPr>
            <a:picLocks noChangeAspect="1" noChangeArrowheads="1"/>
          </p:cNvPicPr>
          <p:nvPr/>
        </p:nvPicPr>
        <p:blipFill>
          <a:blip r:embed="rId4" cstate="print"/>
          <a:srcRect/>
          <a:stretch>
            <a:fillRect/>
          </a:stretch>
        </p:blipFill>
        <p:spPr bwMode="auto">
          <a:xfrm>
            <a:off x="6858000" y="4419600"/>
            <a:ext cx="1915287" cy="20955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5" name="TextBox 24"/>
          <p:cNvSpPr txBox="1"/>
          <p:nvPr/>
        </p:nvSpPr>
        <p:spPr>
          <a:xfrm>
            <a:off x="2362200" y="4648200"/>
            <a:ext cx="4419600" cy="584775"/>
          </a:xfrm>
          <a:prstGeom prst="rect">
            <a:avLst/>
          </a:prstGeom>
          <a:noFill/>
        </p:spPr>
        <p:txBody>
          <a:bodyPr wrap="square" rtlCol="0">
            <a:spAutoFit/>
          </a:bodyPr>
          <a:lstStyle/>
          <a:p>
            <a:pPr algn="ctr"/>
            <a:r>
              <a:rPr lang="en-US" sz="3200" b="1"/>
              <a:t>____ - ____ = ____       </a:t>
            </a:r>
          </a:p>
        </p:txBody>
      </p:sp>
      <p:sp>
        <p:nvSpPr>
          <p:cNvPr id="24" name="TextBox 23"/>
          <p:cNvSpPr txBox="1"/>
          <p:nvPr/>
        </p:nvSpPr>
        <p:spPr>
          <a:xfrm>
            <a:off x="1066800" y="685800"/>
            <a:ext cx="7010400" cy="1323439"/>
          </a:xfrm>
          <a:prstGeom prst="rect">
            <a:avLst/>
          </a:prstGeom>
          <a:noFill/>
        </p:spPr>
        <p:txBody>
          <a:bodyPr wrap="square" rtlCol="0">
            <a:spAutoFit/>
          </a:bodyPr>
          <a:lstStyle/>
          <a:p>
            <a:pPr algn="ctr"/>
            <a:r>
              <a:rPr lang="en-US" b="1">
                <a:solidFill>
                  <a:srgbClr val="0000FF"/>
                </a:solidFill>
              </a:rPr>
              <a:t>Put your linking cubes away and listen to my story…</a:t>
            </a:r>
          </a:p>
          <a:p>
            <a:pPr algn="ctr"/>
            <a:endParaRPr lang="en-US" sz="2000" b="1">
              <a:solidFill>
                <a:srgbClr val="0000FF"/>
              </a:solidFill>
            </a:endParaRPr>
          </a:p>
          <a:p>
            <a:pPr algn="ctr"/>
            <a:r>
              <a:rPr lang="en-US" sz="2000" b="1"/>
              <a:t>Ellie had 9 grapes.  Draw the grapes on your board.  She shared 4 grapes with a friend.  How many grapes does Ellie have left?</a:t>
            </a:r>
          </a:p>
        </p:txBody>
      </p:sp>
      <p:pic>
        <p:nvPicPr>
          <p:cNvPr id="675842" name="Picture 2" descr="http://classroomclipart.com/images/gallery/Clipart/Fruits/TN_girl-cartoon-character-holding-gapes-1.jpg"/>
          <p:cNvPicPr>
            <a:picLocks noChangeAspect="1" noChangeArrowheads="1"/>
          </p:cNvPicPr>
          <p:nvPr/>
        </p:nvPicPr>
        <p:blipFill>
          <a:blip r:embed="rId3" cstate="print"/>
          <a:srcRect/>
          <a:stretch>
            <a:fillRect/>
          </a:stretch>
        </p:blipFill>
        <p:spPr bwMode="auto">
          <a:xfrm flipH="1">
            <a:off x="304800" y="3958828"/>
            <a:ext cx="1676400" cy="2553892"/>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5" name="TextBox 24"/>
          <p:cNvSpPr txBox="1"/>
          <p:nvPr/>
        </p:nvSpPr>
        <p:spPr>
          <a:xfrm>
            <a:off x="2362200" y="4648200"/>
            <a:ext cx="4419600" cy="584775"/>
          </a:xfrm>
          <a:prstGeom prst="rect">
            <a:avLst/>
          </a:prstGeom>
          <a:noFill/>
        </p:spPr>
        <p:txBody>
          <a:bodyPr wrap="square" rtlCol="0">
            <a:spAutoFit/>
          </a:bodyPr>
          <a:lstStyle/>
          <a:p>
            <a:pPr algn="ctr"/>
            <a:r>
              <a:rPr lang="en-US" sz="3200" b="1"/>
              <a:t>____ - ____ = ____       </a:t>
            </a:r>
          </a:p>
        </p:txBody>
      </p:sp>
      <p:sp>
        <p:nvSpPr>
          <p:cNvPr id="24" name="TextBox 23"/>
          <p:cNvSpPr txBox="1"/>
          <p:nvPr/>
        </p:nvSpPr>
        <p:spPr>
          <a:xfrm>
            <a:off x="1066800" y="685800"/>
            <a:ext cx="7010400" cy="1015663"/>
          </a:xfrm>
          <a:prstGeom prst="rect">
            <a:avLst/>
          </a:prstGeom>
          <a:noFill/>
        </p:spPr>
        <p:txBody>
          <a:bodyPr wrap="square" rtlCol="0">
            <a:spAutoFit/>
          </a:bodyPr>
          <a:lstStyle/>
          <a:p>
            <a:pPr algn="ctr"/>
            <a:endParaRPr lang="en-US" sz="2000" b="1">
              <a:solidFill>
                <a:srgbClr val="0000FF"/>
              </a:solidFill>
            </a:endParaRPr>
          </a:p>
          <a:p>
            <a:pPr algn="ctr"/>
            <a:r>
              <a:rPr lang="en-US" sz="2000" b="1"/>
              <a:t>This time, Ellie had 10 grapes.  She shared 8 grapes.  How will your picture and your number sentence change?</a:t>
            </a:r>
          </a:p>
        </p:txBody>
      </p:sp>
      <p:pic>
        <p:nvPicPr>
          <p:cNvPr id="675842" name="Picture 2" descr="http://classroomclipart.com/images/gallery/Clipart/Fruits/TN_girl-cartoon-character-holding-gapes-1.jpg"/>
          <p:cNvPicPr>
            <a:picLocks noChangeAspect="1" noChangeArrowheads="1"/>
          </p:cNvPicPr>
          <p:nvPr/>
        </p:nvPicPr>
        <p:blipFill>
          <a:blip r:embed="rId3" cstate="print"/>
          <a:srcRect/>
          <a:stretch>
            <a:fillRect/>
          </a:stretch>
        </p:blipFill>
        <p:spPr bwMode="auto">
          <a:xfrm flipH="1">
            <a:off x="304800" y="3958828"/>
            <a:ext cx="1676400" cy="2553892"/>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5" name="TextBox 24"/>
          <p:cNvSpPr txBox="1"/>
          <p:nvPr/>
        </p:nvSpPr>
        <p:spPr>
          <a:xfrm>
            <a:off x="2362200" y="4648200"/>
            <a:ext cx="4419600" cy="584775"/>
          </a:xfrm>
          <a:prstGeom prst="rect">
            <a:avLst/>
          </a:prstGeom>
          <a:noFill/>
        </p:spPr>
        <p:txBody>
          <a:bodyPr wrap="square" rtlCol="0">
            <a:spAutoFit/>
          </a:bodyPr>
          <a:lstStyle/>
          <a:p>
            <a:pPr algn="ctr"/>
            <a:r>
              <a:rPr lang="en-US" sz="3200" b="1"/>
              <a:t>____ - ____ = ____       </a:t>
            </a:r>
          </a:p>
        </p:txBody>
      </p:sp>
      <p:sp>
        <p:nvSpPr>
          <p:cNvPr id="24" name="TextBox 23"/>
          <p:cNvSpPr txBox="1"/>
          <p:nvPr/>
        </p:nvSpPr>
        <p:spPr>
          <a:xfrm>
            <a:off x="1066800" y="685800"/>
            <a:ext cx="7010400" cy="1015663"/>
          </a:xfrm>
          <a:prstGeom prst="rect">
            <a:avLst/>
          </a:prstGeom>
          <a:noFill/>
        </p:spPr>
        <p:txBody>
          <a:bodyPr wrap="square" rtlCol="0">
            <a:spAutoFit/>
          </a:bodyPr>
          <a:lstStyle/>
          <a:p>
            <a:pPr algn="ctr"/>
            <a:endParaRPr lang="en-US" sz="2000" b="1">
              <a:solidFill>
                <a:srgbClr val="0000FF"/>
              </a:solidFill>
            </a:endParaRPr>
          </a:p>
          <a:p>
            <a:pPr algn="ctr"/>
            <a:r>
              <a:rPr lang="en-US" sz="2000" b="1"/>
              <a:t>This time, Ellie had 7 grapes.  She shared 3 grapes.  How will your picture and your number sentence change?</a:t>
            </a:r>
          </a:p>
        </p:txBody>
      </p:sp>
      <p:pic>
        <p:nvPicPr>
          <p:cNvPr id="675842" name="Picture 2" descr="http://classroomclipart.com/images/gallery/Clipart/Fruits/TN_girl-cartoon-character-holding-gapes-1.jpg"/>
          <p:cNvPicPr>
            <a:picLocks noChangeAspect="1" noChangeArrowheads="1"/>
          </p:cNvPicPr>
          <p:nvPr/>
        </p:nvPicPr>
        <p:blipFill>
          <a:blip r:embed="rId3" cstate="print"/>
          <a:srcRect/>
          <a:stretch>
            <a:fillRect/>
          </a:stretch>
        </p:blipFill>
        <p:spPr bwMode="auto">
          <a:xfrm flipH="1">
            <a:off x="304800" y="3958828"/>
            <a:ext cx="1676400" cy="2553892"/>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4" name="TextBox 23"/>
          <p:cNvSpPr txBox="1"/>
          <p:nvPr/>
        </p:nvSpPr>
        <p:spPr>
          <a:xfrm>
            <a:off x="1066800" y="685800"/>
            <a:ext cx="7010400" cy="1569660"/>
          </a:xfrm>
          <a:prstGeom prst="rect">
            <a:avLst/>
          </a:prstGeom>
          <a:noFill/>
        </p:spPr>
        <p:txBody>
          <a:bodyPr wrap="square" rtlCol="0">
            <a:spAutoFit/>
          </a:bodyPr>
          <a:lstStyle/>
          <a:p>
            <a:pPr algn="ctr"/>
            <a:r>
              <a:rPr lang="en-US" sz="1600" b="1">
                <a:solidFill>
                  <a:srgbClr val="0000FF"/>
                </a:solidFill>
              </a:rPr>
              <a:t>Get out your bears!  It’s time to work with your partner!</a:t>
            </a:r>
          </a:p>
          <a:p>
            <a:pPr algn="ctr"/>
            <a:endParaRPr lang="en-US" sz="2000" b="1">
              <a:solidFill>
                <a:srgbClr val="0000FF"/>
              </a:solidFill>
            </a:endParaRPr>
          </a:p>
          <a:p>
            <a:pPr algn="ctr"/>
            <a:r>
              <a:rPr lang="en-US" sz="2000" b="1"/>
              <a:t>How many bears do you have?  Let’s pretend 4 bears went to sleep in a cave.  Hide 4 bears under the bowl to show the sleepy bears.  How many bears do you have left?</a:t>
            </a:r>
          </a:p>
        </p:txBody>
      </p:sp>
      <p:pic>
        <p:nvPicPr>
          <p:cNvPr id="677890" name="Picture 2" descr="http://cliparts.co/cliparts/qiB/ALL/qiBALL45T.jpg"/>
          <p:cNvPicPr>
            <a:picLocks noChangeAspect="1" noChangeArrowheads="1"/>
          </p:cNvPicPr>
          <p:nvPr/>
        </p:nvPicPr>
        <p:blipFill>
          <a:blip r:embed="rId3" cstate="print"/>
          <a:srcRect/>
          <a:stretch>
            <a:fillRect/>
          </a:stretch>
        </p:blipFill>
        <p:spPr bwMode="auto">
          <a:xfrm>
            <a:off x="228600" y="3581400"/>
            <a:ext cx="2438400" cy="3048000"/>
          </a:xfrm>
          <a:prstGeom prst="rect">
            <a:avLst/>
          </a:prstGeom>
          <a:noFill/>
        </p:spPr>
      </p:pic>
      <p:pic>
        <p:nvPicPr>
          <p:cNvPr id="10" name="Picture 14"/>
          <p:cNvPicPr>
            <a:picLocks noChangeAspect="1" noChangeArrowheads="1"/>
          </p:cNvPicPr>
          <p:nvPr/>
        </p:nvPicPr>
        <p:blipFill>
          <a:blip r:embed="rId4" cstate="print"/>
          <a:srcRect/>
          <a:stretch>
            <a:fillRect/>
          </a:stretch>
        </p:blipFill>
        <p:spPr bwMode="auto">
          <a:xfrm rot="16200000">
            <a:off x="3118618" y="2901184"/>
            <a:ext cx="2601967" cy="2590800"/>
          </a:xfrm>
          <a:prstGeom prst="rect">
            <a:avLst/>
          </a:prstGeom>
          <a:noFill/>
          <a:ln w="9525">
            <a:noFill/>
            <a:miter lim="800000"/>
            <a:headEnd/>
            <a:tailEnd/>
          </a:ln>
        </p:spPr>
      </p:pic>
      <p:sp>
        <p:nvSpPr>
          <p:cNvPr id="25" name="TextBox 24"/>
          <p:cNvSpPr txBox="1"/>
          <p:nvPr/>
        </p:nvSpPr>
        <p:spPr>
          <a:xfrm>
            <a:off x="4419600" y="3429000"/>
            <a:ext cx="4419600" cy="523220"/>
          </a:xfrm>
          <a:prstGeom prst="rect">
            <a:avLst/>
          </a:prstGeom>
          <a:noFill/>
        </p:spPr>
        <p:txBody>
          <a:bodyPr wrap="square" rtlCol="0">
            <a:spAutoFit/>
          </a:bodyPr>
          <a:lstStyle/>
          <a:p>
            <a:pPr algn="ctr"/>
            <a:r>
              <a:rPr lang="en-US" sz="2800" b="1"/>
              <a:t>____ - ____ = ____       </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34</a:t>
            </a:r>
          </a:p>
        </p:txBody>
      </p:sp>
      <p:sp>
        <p:nvSpPr>
          <p:cNvPr id="24" name="TextBox 23"/>
          <p:cNvSpPr txBox="1"/>
          <p:nvPr/>
        </p:nvSpPr>
        <p:spPr>
          <a:xfrm>
            <a:off x="1066800" y="1066800"/>
            <a:ext cx="7010400" cy="707886"/>
          </a:xfrm>
          <a:prstGeom prst="rect">
            <a:avLst/>
          </a:prstGeom>
          <a:noFill/>
        </p:spPr>
        <p:txBody>
          <a:bodyPr wrap="square" rtlCol="0">
            <a:spAutoFit/>
          </a:bodyPr>
          <a:lstStyle/>
          <a:p>
            <a:pPr algn="ctr"/>
            <a:r>
              <a:rPr lang="en-US" sz="2000" b="1"/>
              <a:t>Take turns with your partner hiding some sleepy bears.</a:t>
            </a:r>
          </a:p>
          <a:p>
            <a:pPr algn="ctr"/>
            <a:r>
              <a:rPr lang="en-US" sz="2000" b="1"/>
              <a:t>Each time, write the number bond and the number sentence. </a:t>
            </a:r>
          </a:p>
        </p:txBody>
      </p:sp>
      <p:pic>
        <p:nvPicPr>
          <p:cNvPr id="677890" name="Picture 2" descr="http://cliparts.co/cliparts/qiB/ALL/qiBALL45T.jpg"/>
          <p:cNvPicPr>
            <a:picLocks noChangeAspect="1" noChangeArrowheads="1"/>
          </p:cNvPicPr>
          <p:nvPr/>
        </p:nvPicPr>
        <p:blipFill>
          <a:blip r:embed="rId3" cstate="print"/>
          <a:srcRect/>
          <a:stretch>
            <a:fillRect/>
          </a:stretch>
        </p:blipFill>
        <p:spPr bwMode="auto">
          <a:xfrm>
            <a:off x="228600" y="2724150"/>
            <a:ext cx="3124200" cy="3905250"/>
          </a:xfrm>
          <a:prstGeom prst="rect">
            <a:avLst/>
          </a:prstGeom>
          <a:noFill/>
        </p:spPr>
      </p:pic>
      <p:pic>
        <p:nvPicPr>
          <p:cNvPr id="10" name="Picture 14"/>
          <p:cNvPicPr>
            <a:picLocks noChangeAspect="1" noChangeArrowheads="1"/>
          </p:cNvPicPr>
          <p:nvPr/>
        </p:nvPicPr>
        <p:blipFill>
          <a:blip r:embed="rId4" cstate="print"/>
          <a:srcRect/>
          <a:stretch>
            <a:fillRect/>
          </a:stretch>
        </p:blipFill>
        <p:spPr bwMode="auto">
          <a:xfrm rot="16200000">
            <a:off x="4337818" y="2139184"/>
            <a:ext cx="2601967" cy="2590800"/>
          </a:xfrm>
          <a:prstGeom prst="rect">
            <a:avLst/>
          </a:prstGeom>
          <a:noFill/>
          <a:ln w="9525">
            <a:noFill/>
            <a:miter lim="800000"/>
            <a:headEnd/>
            <a:tailEnd/>
          </a:ln>
        </p:spPr>
      </p:pic>
      <p:sp>
        <p:nvSpPr>
          <p:cNvPr id="25" name="TextBox 24"/>
          <p:cNvSpPr txBox="1"/>
          <p:nvPr/>
        </p:nvSpPr>
        <p:spPr>
          <a:xfrm>
            <a:off x="3581400" y="4953000"/>
            <a:ext cx="4419600" cy="523220"/>
          </a:xfrm>
          <a:prstGeom prst="rect">
            <a:avLst/>
          </a:prstGeom>
          <a:noFill/>
        </p:spPr>
        <p:txBody>
          <a:bodyPr wrap="square" rtlCol="0">
            <a:spAutoFit/>
          </a:bodyPr>
          <a:lstStyle/>
          <a:p>
            <a:pPr algn="ctr"/>
            <a:r>
              <a:rPr lang="en-US" sz="2800" b="1"/>
              <a:t>____ - ____ = ____       </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3010" name="Picture 2"/>
          <p:cNvPicPr>
            <a:picLocks noChangeAspect="1" noChangeArrowheads="1"/>
          </p:cNvPicPr>
          <p:nvPr/>
        </p:nvPicPr>
        <p:blipFill>
          <a:blip r:embed="rId3" cstate="print"/>
          <a:srcRect/>
          <a:stretch>
            <a:fillRect/>
          </a:stretch>
        </p:blipFill>
        <p:spPr bwMode="auto">
          <a:xfrm>
            <a:off x="304800" y="228600"/>
            <a:ext cx="8534400" cy="527768"/>
          </a:xfrm>
          <a:prstGeom prst="rect">
            <a:avLst/>
          </a:prstGeom>
          <a:noFill/>
          <a:ln w="9525">
            <a:noFill/>
            <a:miter lim="800000"/>
            <a:headEnd/>
            <a:tailEnd/>
          </a:ln>
        </p:spPr>
      </p:pic>
      <p:pic>
        <p:nvPicPr>
          <p:cNvPr id="683011" name="Picture 3"/>
          <p:cNvPicPr>
            <a:picLocks noChangeAspect="1" noChangeArrowheads="1"/>
          </p:cNvPicPr>
          <p:nvPr/>
        </p:nvPicPr>
        <p:blipFill>
          <a:blip r:embed="rId4" cstate="print"/>
          <a:srcRect/>
          <a:stretch>
            <a:fillRect/>
          </a:stretch>
        </p:blipFill>
        <p:spPr bwMode="auto">
          <a:xfrm>
            <a:off x="460375" y="1143000"/>
            <a:ext cx="8396684" cy="36576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3010" name="Picture 2"/>
          <p:cNvPicPr>
            <a:picLocks noChangeAspect="1" noChangeArrowheads="1"/>
          </p:cNvPicPr>
          <p:nvPr/>
        </p:nvPicPr>
        <p:blipFill>
          <a:blip r:embed="rId3" cstate="print"/>
          <a:srcRect/>
          <a:stretch>
            <a:fillRect/>
          </a:stretch>
        </p:blipFill>
        <p:spPr bwMode="auto">
          <a:xfrm>
            <a:off x="304800" y="228600"/>
            <a:ext cx="8534400" cy="527768"/>
          </a:xfrm>
          <a:prstGeom prst="rect">
            <a:avLst/>
          </a:prstGeom>
          <a:noFill/>
          <a:ln w="9525">
            <a:noFill/>
            <a:miter lim="800000"/>
            <a:headEnd/>
            <a:tailEnd/>
          </a:ln>
        </p:spPr>
      </p:pic>
      <p:pic>
        <p:nvPicPr>
          <p:cNvPr id="684034" name="Picture 2"/>
          <p:cNvPicPr>
            <a:picLocks noChangeAspect="1" noChangeArrowheads="1"/>
          </p:cNvPicPr>
          <p:nvPr/>
        </p:nvPicPr>
        <p:blipFill>
          <a:blip r:embed="rId4" cstate="print"/>
          <a:srcRect/>
          <a:stretch>
            <a:fillRect/>
          </a:stretch>
        </p:blipFill>
        <p:spPr bwMode="auto">
          <a:xfrm>
            <a:off x="612775" y="1019234"/>
            <a:ext cx="8048625" cy="525624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3010" name="Picture 2"/>
          <p:cNvPicPr>
            <a:picLocks noChangeAspect="1" noChangeArrowheads="1"/>
          </p:cNvPicPr>
          <p:nvPr/>
        </p:nvPicPr>
        <p:blipFill>
          <a:blip r:embed="rId3" cstate="print"/>
          <a:srcRect/>
          <a:stretch>
            <a:fillRect/>
          </a:stretch>
        </p:blipFill>
        <p:spPr bwMode="auto">
          <a:xfrm>
            <a:off x="304800" y="228600"/>
            <a:ext cx="8534400" cy="527768"/>
          </a:xfrm>
          <a:prstGeom prst="rect">
            <a:avLst/>
          </a:prstGeom>
          <a:noFill/>
          <a:ln w="9525">
            <a:noFill/>
            <a:miter lim="800000"/>
            <a:headEnd/>
            <a:tailEnd/>
          </a:ln>
        </p:spPr>
      </p:pic>
      <p:pic>
        <p:nvPicPr>
          <p:cNvPr id="685058" name="Picture 2"/>
          <p:cNvPicPr>
            <a:picLocks noChangeAspect="1" noChangeArrowheads="1"/>
          </p:cNvPicPr>
          <p:nvPr/>
        </p:nvPicPr>
        <p:blipFill>
          <a:blip r:embed="rId4" cstate="print"/>
          <a:srcRect/>
          <a:stretch>
            <a:fillRect/>
          </a:stretch>
        </p:blipFill>
        <p:spPr bwMode="auto">
          <a:xfrm>
            <a:off x="381000" y="1143000"/>
            <a:ext cx="8413790" cy="36290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3010" name="Picture 2"/>
          <p:cNvPicPr>
            <a:picLocks noChangeAspect="1" noChangeArrowheads="1"/>
          </p:cNvPicPr>
          <p:nvPr/>
        </p:nvPicPr>
        <p:blipFill>
          <a:blip r:embed="rId3" cstate="print"/>
          <a:srcRect/>
          <a:stretch>
            <a:fillRect/>
          </a:stretch>
        </p:blipFill>
        <p:spPr bwMode="auto">
          <a:xfrm>
            <a:off x="304800" y="228600"/>
            <a:ext cx="8534400" cy="527768"/>
          </a:xfrm>
          <a:prstGeom prst="rect">
            <a:avLst/>
          </a:prstGeom>
          <a:noFill/>
          <a:ln w="9525">
            <a:noFill/>
            <a:miter lim="800000"/>
            <a:headEnd/>
            <a:tailEnd/>
          </a:ln>
        </p:spPr>
      </p:pic>
      <p:pic>
        <p:nvPicPr>
          <p:cNvPr id="686082" name="Picture 2"/>
          <p:cNvPicPr>
            <a:picLocks noChangeAspect="1" noChangeArrowheads="1"/>
          </p:cNvPicPr>
          <p:nvPr/>
        </p:nvPicPr>
        <p:blipFill>
          <a:blip r:embed="rId4" cstate="print"/>
          <a:srcRect/>
          <a:stretch>
            <a:fillRect/>
          </a:stretch>
        </p:blipFill>
        <p:spPr bwMode="auto">
          <a:xfrm>
            <a:off x="620981" y="764574"/>
            <a:ext cx="7627711" cy="5742957"/>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25</a:t>
            </a:r>
          </a:p>
        </p:txBody>
      </p:sp>
      <p:sp>
        <p:nvSpPr>
          <p:cNvPr id="39" name="TextBox 38"/>
          <p:cNvSpPr txBox="1"/>
          <p:nvPr/>
        </p:nvSpPr>
        <p:spPr>
          <a:xfrm>
            <a:off x="914400" y="838200"/>
            <a:ext cx="7315200" cy="3139321"/>
          </a:xfrm>
          <a:prstGeom prst="rect">
            <a:avLst/>
          </a:prstGeom>
          <a:noFill/>
        </p:spPr>
        <p:txBody>
          <a:bodyPr wrap="square" rtlCol="0">
            <a:spAutoFit/>
          </a:bodyPr>
          <a:lstStyle/>
          <a:p>
            <a:pPr algn="ctr"/>
            <a:r>
              <a:rPr lang="en-US" sz="2200" b="1">
                <a:solidFill>
                  <a:srgbClr val="0000FF"/>
                </a:solidFill>
              </a:rPr>
              <a:t>Let’s play a game!</a:t>
            </a:r>
          </a:p>
          <a:p>
            <a:pPr algn="ctr"/>
            <a:endParaRPr lang="en-US" sz="2200" b="1"/>
          </a:p>
          <a:p>
            <a:pPr marL="457200" indent="-457200">
              <a:buAutoNum type="arabicPeriod"/>
            </a:pPr>
            <a:r>
              <a:rPr lang="en-US" sz="2200" b="1"/>
              <a:t>While your partner closes their eyes, hide some of your bears under the bowl to show the sleepy bears in the cave.</a:t>
            </a:r>
          </a:p>
          <a:p>
            <a:pPr marL="457200" indent="-457200">
              <a:buAutoNum type="arabicPeriod"/>
            </a:pPr>
            <a:r>
              <a:rPr lang="en-US" sz="2200" b="1"/>
              <a:t>Tell your partner to open their eyes.  How many bears are outside?  Can they figure out how many are in the cave?</a:t>
            </a:r>
          </a:p>
          <a:p>
            <a:pPr marL="457200" indent="-457200">
              <a:buAutoNum type="arabicPeriod"/>
            </a:pPr>
            <a:r>
              <a:rPr lang="en-US" sz="2200" b="1"/>
              <a:t>Draw a number bond, then switch!  How many partners for 9 can you find?</a:t>
            </a:r>
          </a:p>
        </p:txBody>
      </p:sp>
      <p:pic>
        <p:nvPicPr>
          <p:cNvPr id="14342" name="Picture 6" descr="https://s-media-cache-ak0.pinimg.com/236x/d5/ea/96/d5ea968cd06a3140d3f900544bdcccad.jpg"/>
          <p:cNvPicPr>
            <a:picLocks noChangeAspect="1" noChangeArrowheads="1"/>
          </p:cNvPicPr>
          <p:nvPr/>
        </p:nvPicPr>
        <p:blipFill>
          <a:blip r:embed="rId3" cstate="print"/>
          <a:srcRect/>
          <a:stretch>
            <a:fillRect/>
          </a:stretch>
        </p:blipFill>
        <p:spPr bwMode="auto">
          <a:xfrm>
            <a:off x="3124200" y="4343400"/>
            <a:ext cx="3276600" cy="2138122"/>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598" y="1076901"/>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625548" y="4101309"/>
            <a:ext cx="1442127" cy="1784075"/>
          </a:xfrm>
          <a:prstGeom prst="rect">
            <a:avLst/>
          </a:prstGeom>
        </p:spPr>
      </p:pic>
      <p:pic>
        <p:nvPicPr>
          <p:cNvPr id="9" name="Picture 8"/>
          <p:cNvPicPr>
            <a:picLocks noChangeAspect="1"/>
          </p:cNvPicPr>
          <p:nvPr/>
        </p:nvPicPr>
        <p:blipFill>
          <a:blip r:embed="rId4"/>
          <a:stretch>
            <a:fillRect/>
          </a:stretch>
        </p:blipFill>
        <p:spPr>
          <a:xfrm>
            <a:off x="2313002" y="1295399"/>
            <a:ext cx="4125011" cy="1518409"/>
          </a:xfrm>
          <a:prstGeom prst="rect">
            <a:avLst/>
          </a:prstGeom>
        </p:spPr>
      </p:pic>
      <p:pic>
        <p:nvPicPr>
          <p:cNvPr id="10" name="Picture 9"/>
          <p:cNvPicPr>
            <a:picLocks noChangeAspect="1"/>
          </p:cNvPicPr>
          <p:nvPr/>
        </p:nvPicPr>
        <p:blipFill>
          <a:blip r:embed="rId5"/>
          <a:stretch>
            <a:fillRect/>
          </a:stretch>
        </p:blipFill>
        <p:spPr>
          <a:xfrm>
            <a:off x="2313002" y="2786350"/>
            <a:ext cx="4314811" cy="2555988"/>
          </a:xfrm>
          <a:prstGeom prst="rect">
            <a:avLst/>
          </a:prstGeom>
        </p:spPr>
      </p:pic>
    </p:spTree>
    <p:extLst>
      <p:ext uri="{BB962C8B-B14F-4D97-AF65-F5344CB8AC3E}">
        <p14:creationId xmlns:p14="http://schemas.microsoft.com/office/powerpoint/2010/main" val="94836955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35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break apart 9 using 5-group drawings.  I can write a subtraction equation to match it.</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82780785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Core Fluency Differentiated Practice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60" y="1282421"/>
            <a:ext cx="7921625" cy="1631216"/>
          </a:xfrm>
          <a:prstGeom prst="rect">
            <a:avLst/>
          </a:prstGeom>
          <a:noFill/>
        </p:spPr>
        <p:txBody>
          <a:bodyPr wrap="square" rtlCol="0">
            <a:spAutoFit/>
          </a:bodyPr>
          <a:lstStyle/>
          <a:p>
            <a:pPr algn="ctr"/>
            <a:r>
              <a:rPr lang="en-US" sz="2000" b="1">
                <a:solidFill>
                  <a:srgbClr val="00B050"/>
                </a:solidFill>
              </a:rPr>
              <a:t>Complete as many problems as you can in 96 seconds.  Your goal is to do your very best and work hard to improve the next time we practice.  When you finish them all AND get them all right, you get to move up to the next practice!  Remember, you are not competing against your classmates.  You are just competing against yourself!</a:t>
            </a:r>
            <a:endParaRPr lang="en-US" b="1">
              <a:solidFill>
                <a:srgbClr val="00B050"/>
              </a:solidFill>
            </a:endParaRPr>
          </a:p>
        </p:txBody>
      </p:sp>
      <p:pic>
        <p:nvPicPr>
          <p:cNvPr id="7170"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83"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55985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Spill the Beans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7921625" cy="1323439"/>
          </a:xfrm>
          <a:prstGeom prst="rect">
            <a:avLst/>
          </a:prstGeom>
          <a:noFill/>
        </p:spPr>
        <p:txBody>
          <a:bodyPr wrap="square" rtlCol="0">
            <a:spAutoFit/>
          </a:bodyPr>
          <a:lstStyle/>
          <a:p>
            <a:pPr algn="ctr"/>
            <a:r>
              <a:rPr lang="en-US" sz="2000" b="1">
                <a:solidFill>
                  <a:srgbClr val="0000FF"/>
                </a:solidFill>
              </a:rPr>
              <a:t>Take 3 beans out of the bag, and place them in the cup.  Shake the cup gently, and then spill the beans onto the personal white board.  Take away the red beans, and record as a subtraction sentence.  Erase, and repeat a few more times.</a:t>
            </a:r>
            <a:endParaRPr lang="en-US" b="1">
              <a:solidFill>
                <a:srgbClr val="0000FF"/>
              </a:solidFill>
            </a:endParaRPr>
          </a:p>
        </p:txBody>
      </p:sp>
      <p:pic>
        <p:nvPicPr>
          <p:cNvPr id="3" name="Picture 2"/>
          <p:cNvPicPr>
            <a:picLocks noChangeAspect="1"/>
          </p:cNvPicPr>
          <p:nvPr/>
        </p:nvPicPr>
        <p:blipFill>
          <a:blip r:embed="rId4"/>
          <a:stretch>
            <a:fillRect/>
          </a:stretch>
        </p:blipFill>
        <p:spPr>
          <a:xfrm>
            <a:off x="2744430" y="3182995"/>
            <a:ext cx="3121026" cy="3433129"/>
          </a:xfrm>
          <a:prstGeom prst="rect">
            <a:avLst/>
          </a:prstGeom>
        </p:spPr>
      </p:pic>
    </p:spTree>
    <p:extLst>
      <p:ext uri="{BB962C8B-B14F-4D97-AF65-F5344CB8AC3E}">
        <p14:creationId xmlns:p14="http://schemas.microsoft.com/office/powerpoint/2010/main" val="180419270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30089" y="670681"/>
            <a:ext cx="7467598" cy="523220"/>
          </a:xfrm>
          <a:prstGeom prst="rect">
            <a:avLst/>
          </a:prstGeom>
          <a:noFill/>
        </p:spPr>
        <p:txBody>
          <a:bodyPr wrap="square" rtlCol="0">
            <a:spAutoFit/>
          </a:bodyPr>
          <a:lstStyle/>
          <a:p>
            <a:pPr algn="ctr"/>
            <a:r>
              <a:rPr lang="en-US" sz="2800" b="1"/>
              <a:t>Happy Counting</a:t>
            </a:r>
            <a:endParaRPr lang="en-US" sz="8000" b="1"/>
          </a:p>
        </p:txBody>
      </p:sp>
      <p:sp>
        <p:nvSpPr>
          <p:cNvPr id="14" name="TextBox 13"/>
          <p:cNvSpPr txBox="1"/>
          <p:nvPr/>
        </p:nvSpPr>
        <p:spPr>
          <a:xfrm>
            <a:off x="789718" y="1240661"/>
            <a:ext cx="7564566" cy="1754326"/>
          </a:xfrm>
          <a:prstGeom prst="rect">
            <a:avLst/>
          </a:prstGeom>
          <a:noFill/>
        </p:spPr>
        <p:txBody>
          <a:bodyPr wrap="square" rtlCol="0">
            <a:spAutoFit/>
          </a:bodyPr>
          <a:lstStyle/>
          <a:p>
            <a:pPr algn="ctr"/>
            <a:r>
              <a:rPr lang="en-US" b="1">
                <a:solidFill>
                  <a:srgbClr val="C00000"/>
                </a:solidFill>
              </a:rPr>
              <a:t>Let’s play Happy Counting!  When I hold my hand like this (point two fingers up), I want you to count up.  If I put my hand like this (point two fingers down), I want you to count down.  If I do this (close fist), that means stop, but try hard to remember the last number you said.  Ready? </a:t>
            </a:r>
          </a:p>
          <a:p>
            <a:pPr algn="ctr"/>
            <a:endParaRPr lang="en-US" b="1">
              <a:solidFill>
                <a:srgbClr val="C00000"/>
              </a:solidFill>
            </a:endParaRPr>
          </a:p>
          <a:p>
            <a:pPr algn="ctr"/>
            <a:r>
              <a:rPr lang="en-US" b="1"/>
              <a:t>(Continue the count to 20.)</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 descr="https://clipartoons.com/wp-content/uploads/2016/01/happy-school-children-clipar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743" y="3324601"/>
            <a:ext cx="4932515" cy="327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6549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35</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685800" y="990600"/>
            <a:ext cx="7620000" cy="1569660"/>
          </a:xfrm>
          <a:prstGeom prst="rect">
            <a:avLst/>
          </a:prstGeom>
          <a:noFill/>
        </p:spPr>
        <p:txBody>
          <a:bodyPr wrap="square" rtlCol="0">
            <a:spAutoFit/>
          </a:bodyPr>
          <a:lstStyle/>
          <a:p>
            <a:pPr algn="ctr"/>
            <a:r>
              <a:rPr lang="en-US" sz="2400" b="1"/>
              <a:t>Steve had 9 pennies.  He wanted to put some pennies into each of his two pockets.  Use your pennies to show one way he could have separated them.  Make a number bond about your idea.  </a:t>
            </a:r>
          </a:p>
        </p:txBody>
      </p:sp>
      <p:pic>
        <p:nvPicPr>
          <p:cNvPr id="688132" name="Picture 4" descr="http://images.clipartpanda.com/empty-wallet-clipart-pocket-clipart-empty-pockets1.png"/>
          <p:cNvPicPr>
            <a:picLocks noChangeAspect="1" noChangeArrowheads="1"/>
          </p:cNvPicPr>
          <p:nvPr/>
        </p:nvPicPr>
        <p:blipFill>
          <a:blip r:embed="rId3" cstate="print"/>
          <a:srcRect/>
          <a:stretch>
            <a:fillRect/>
          </a:stretch>
        </p:blipFill>
        <p:spPr bwMode="auto">
          <a:xfrm>
            <a:off x="6629400" y="3505200"/>
            <a:ext cx="1905000" cy="3042557"/>
          </a:xfrm>
          <a:prstGeom prst="rect">
            <a:avLst/>
          </a:prstGeom>
          <a:noFill/>
        </p:spPr>
      </p:pic>
      <p:sp>
        <p:nvSpPr>
          <p:cNvPr id="18" name="TextBox 17"/>
          <p:cNvSpPr txBox="1"/>
          <p:nvPr/>
        </p:nvSpPr>
        <p:spPr>
          <a:xfrm>
            <a:off x="807847" y="5029200"/>
            <a:ext cx="5471033" cy="1015663"/>
          </a:xfrm>
          <a:prstGeom prst="rect">
            <a:avLst/>
          </a:prstGeom>
          <a:noFill/>
        </p:spPr>
        <p:txBody>
          <a:bodyPr wrap="square" rtlCol="0">
            <a:spAutoFit/>
          </a:bodyPr>
          <a:lstStyle/>
          <a:p>
            <a:pPr algn="ctr"/>
            <a:r>
              <a:rPr lang="en-US" sz="2000" b="1">
                <a:solidFill>
                  <a:srgbClr val="FF0000"/>
                </a:solidFill>
              </a:rPr>
              <a:t>Show your number bond to your partner.  Did she do it the same way?  How many different ways can you separate the pennies?</a:t>
            </a:r>
          </a:p>
        </p:txBody>
      </p:sp>
    </p:spTree>
    <p:extLst>
      <p:ext uri="{BB962C8B-B14F-4D97-AF65-F5344CB8AC3E}">
        <p14:creationId xmlns:p14="http://schemas.microsoft.com/office/powerpoint/2010/main" val="427382449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35</a:t>
            </a:r>
          </a:p>
        </p:txBody>
      </p:sp>
      <p:sp>
        <p:nvSpPr>
          <p:cNvPr id="24" name="TextBox 23"/>
          <p:cNvSpPr txBox="1"/>
          <p:nvPr/>
        </p:nvSpPr>
        <p:spPr>
          <a:xfrm>
            <a:off x="1066800" y="1066800"/>
            <a:ext cx="7010400" cy="707886"/>
          </a:xfrm>
          <a:prstGeom prst="rect">
            <a:avLst/>
          </a:prstGeom>
          <a:noFill/>
        </p:spPr>
        <p:txBody>
          <a:bodyPr wrap="square" rtlCol="0">
            <a:spAutoFit/>
          </a:bodyPr>
          <a:lstStyle/>
          <a:p>
            <a:pPr algn="ctr"/>
            <a:r>
              <a:rPr lang="en-US" sz="2000" b="1"/>
              <a:t>Connie had 9 bouncy balls.  3 of the balls were green.  </a:t>
            </a:r>
          </a:p>
          <a:p>
            <a:pPr algn="ctr"/>
            <a:r>
              <a:rPr lang="en-US" sz="2000" b="1"/>
              <a:t>How many balls were not green?</a:t>
            </a:r>
          </a:p>
        </p:txBody>
      </p:sp>
      <p:pic>
        <p:nvPicPr>
          <p:cNvPr id="10" name="Picture 14"/>
          <p:cNvPicPr>
            <a:picLocks noChangeAspect="1" noChangeArrowheads="1"/>
          </p:cNvPicPr>
          <p:nvPr/>
        </p:nvPicPr>
        <p:blipFill>
          <a:blip r:embed="rId3" cstate="print"/>
          <a:srcRect/>
          <a:stretch>
            <a:fillRect/>
          </a:stretch>
        </p:blipFill>
        <p:spPr bwMode="auto">
          <a:xfrm rot="16200000">
            <a:off x="3194818" y="2367784"/>
            <a:ext cx="2601967" cy="2590800"/>
          </a:xfrm>
          <a:prstGeom prst="rect">
            <a:avLst/>
          </a:prstGeom>
          <a:noFill/>
          <a:ln w="9525">
            <a:noFill/>
            <a:miter lim="800000"/>
            <a:headEnd/>
            <a:tailEnd/>
          </a:ln>
        </p:spPr>
      </p:pic>
      <p:sp>
        <p:nvSpPr>
          <p:cNvPr id="25" name="TextBox 24"/>
          <p:cNvSpPr txBox="1"/>
          <p:nvPr/>
        </p:nvSpPr>
        <p:spPr>
          <a:xfrm>
            <a:off x="4876800" y="2971800"/>
            <a:ext cx="4419600" cy="523220"/>
          </a:xfrm>
          <a:prstGeom prst="rect">
            <a:avLst/>
          </a:prstGeom>
          <a:noFill/>
        </p:spPr>
        <p:txBody>
          <a:bodyPr wrap="square" rtlCol="0">
            <a:spAutoFit/>
          </a:bodyPr>
          <a:lstStyle/>
          <a:p>
            <a:pPr algn="ctr"/>
            <a:r>
              <a:rPr lang="en-US" sz="2800" b="1"/>
              <a:t>____ - ____ = ____       </a:t>
            </a:r>
          </a:p>
        </p:txBody>
      </p:sp>
      <p:sp>
        <p:nvSpPr>
          <p:cNvPr id="11" name="TextBox 10"/>
          <p:cNvSpPr txBox="1"/>
          <p:nvPr/>
        </p:nvSpPr>
        <p:spPr>
          <a:xfrm>
            <a:off x="2438400" y="5791200"/>
            <a:ext cx="4396395" cy="646331"/>
          </a:xfrm>
          <a:prstGeom prst="rect">
            <a:avLst/>
          </a:prstGeom>
          <a:noFill/>
        </p:spPr>
        <p:txBody>
          <a:bodyPr wrap="none" rtlCol="0">
            <a:spAutoFit/>
          </a:bodyPr>
          <a:lstStyle/>
          <a:p>
            <a:pPr algn="ctr"/>
            <a:r>
              <a:rPr lang="en-US" b="1">
                <a:solidFill>
                  <a:srgbClr val="0000FF"/>
                </a:solidFill>
              </a:rPr>
              <a:t>Watch me draw the balls in the 5-group way</a:t>
            </a:r>
          </a:p>
          <a:p>
            <a:pPr algn="ctr"/>
            <a:r>
              <a:rPr lang="en-US" b="1">
                <a:solidFill>
                  <a:srgbClr val="0000FF"/>
                </a:solidFill>
              </a:rPr>
              <a:t>and circle the balls that were green.</a:t>
            </a:r>
          </a:p>
        </p:txBody>
      </p:sp>
      <p:pic>
        <p:nvPicPr>
          <p:cNvPr id="696322" name="Picture 2" descr="http://www.cliparthut.com/clip-arts/842/red-bouncing-ball-842072.gif"/>
          <p:cNvPicPr>
            <a:picLocks noChangeAspect="1" noChangeArrowheads="1"/>
          </p:cNvPicPr>
          <p:nvPr/>
        </p:nvPicPr>
        <p:blipFill>
          <a:blip r:embed="rId4" cstate="print"/>
          <a:srcRect/>
          <a:stretch>
            <a:fillRect/>
          </a:stretch>
        </p:blipFill>
        <p:spPr bwMode="auto">
          <a:xfrm flipH="1">
            <a:off x="304800" y="4648200"/>
            <a:ext cx="2057400" cy="1899104"/>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35</a:t>
            </a:r>
          </a:p>
        </p:txBody>
      </p:sp>
      <p:sp>
        <p:nvSpPr>
          <p:cNvPr id="24" name="TextBox 23"/>
          <p:cNvSpPr txBox="1"/>
          <p:nvPr/>
        </p:nvSpPr>
        <p:spPr>
          <a:xfrm>
            <a:off x="1066800" y="838200"/>
            <a:ext cx="7010400" cy="1015663"/>
          </a:xfrm>
          <a:prstGeom prst="rect">
            <a:avLst/>
          </a:prstGeom>
          <a:noFill/>
        </p:spPr>
        <p:txBody>
          <a:bodyPr wrap="square" rtlCol="0">
            <a:spAutoFit/>
          </a:bodyPr>
          <a:lstStyle/>
          <a:p>
            <a:pPr algn="ctr"/>
            <a:r>
              <a:rPr lang="en-US" sz="2000" b="1"/>
              <a:t>Doug had 9 special rocks.  Draw the rocks.  He had 4 white rocks.  Circle 4 rocks to show the white ones.  Cross off that part to see how many were left.   How many rocks were another color?</a:t>
            </a:r>
          </a:p>
        </p:txBody>
      </p:sp>
      <p:sp>
        <p:nvSpPr>
          <p:cNvPr id="25" name="TextBox 24"/>
          <p:cNvSpPr txBox="1"/>
          <p:nvPr/>
        </p:nvSpPr>
        <p:spPr>
          <a:xfrm>
            <a:off x="2895600" y="5257800"/>
            <a:ext cx="4419600" cy="523220"/>
          </a:xfrm>
          <a:prstGeom prst="rect">
            <a:avLst/>
          </a:prstGeom>
          <a:noFill/>
        </p:spPr>
        <p:txBody>
          <a:bodyPr wrap="square" rtlCol="0">
            <a:spAutoFit/>
          </a:bodyPr>
          <a:lstStyle/>
          <a:p>
            <a:pPr algn="ctr"/>
            <a:r>
              <a:rPr lang="en-US" sz="2800" b="1"/>
              <a:t>____ - ____ = ____       </a:t>
            </a:r>
          </a:p>
        </p:txBody>
      </p:sp>
      <p:pic>
        <p:nvPicPr>
          <p:cNvPr id="697346" name="Picture 2"/>
          <p:cNvPicPr>
            <a:picLocks noChangeAspect="1" noChangeArrowheads="1"/>
          </p:cNvPicPr>
          <p:nvPr/>
        </p:nvPicPr>
        <p:blipFill>
          <a:blip r:embed="rId3" cstate="print"/>
          <a:srcRect/>
          <a:stretch>
            <a:fillRect/>
          </a:stretch>
        </p:blipFill>
        <p:spPr bwMode="auto">
          <a:xfrm flipH="1">
            <a:off x="457199" y="3975370"/>
            <a:ext cx="2209800" cy="2576532"/>
          </a:xfrm>
          <a:prstGeom prst="rect">
            <a:avLst/>
          </a:prstGeom>
          <a:noFill/>
          <a:ln w="9525">
            <a:noFill/>
            <a:miter lim="800000"/>
            <a:headEnd/>
            <a:tailEnd/>
          </a:ln>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35</a:t>
            </a:r>
          </a:p>
        </p:txBody>
      </p:sp>
      <p:sp>
        <p:nvSpPr>
          <p:cNvPr id="24" name="TextBox 23"/>
          <p:cNvSpPr txBox="1"/>
          <p:nvPr/>
        </p:nvSpPr>
        <p:spPr>
          <a:xfrm>
            <a:off x="990600" y="1066800"/>
            <a:ext cx="7010400" cy="1015663"/>
          </a:xfrm>
          <a:prstGeom prst="rect">
            <a:avLst/>
          </a:prstGeom>
          <a:noFill/>
        </p:spPr>
        <p:txBody>
          <a:bodyPr wrap="square" rtlCol="0">
            <a:spAutoFit/>
          </a:bodyPr>
          <a:lstStyle/>
          <a:p>
            <a:pPr algn="ctr"/>
            <a:r>
              <a:rPr lang="en-US" sz="2000" b="1"/>
              <a:t>Calla had 9 apples.  Draw her apples.  7 of her apples were green.  Circle and cross of the 7 green apples.  Write a number sentence to tell me how many apples were not green.</a:t>
            </a:r>
          </a:p>
        </p:txBody>
      </p:sp>
      <p:sp>
        <p:nvSpPr>
          <p:cNvPr id="25" name="TextBox 24"/>
          <p:cNvSpPr txBox="1"/>
          <p:nvPr/>
        </p:nvSpPr>
        <p:spPr>
          <a:xfrm>
            <a:off x="2209800" y="5257800"/>
            <a:ext cx="4419600" cy="523220"/>
          </a:xfrm>
          <a:prstGeom prst="rect">
            <a:avLst/>
          </a:prstGeom>
          <a:noFill/>
        </p:spPr>
        <p:txBody>
          <a:bodyPr wrap="square" rtlCol="0">
            <a:spAutoFit/>
          </a:bodyPr>
          <a:lstStyle/>
          <a:p>
            <a:pPr algn="ctr"/>
            <a:r>
              <a:rPr lang="en-US" sz="2800" b="1"/>
              <a:t>____ - ____ = ____       </a:t>
            </a:r>
          </a:p>
        </p:txBody>
      </p:sp>
      <p:sp>
        <p:nvSpPr>
          <p:cNvPr id="9" name="TextBox 8"/>
          <p:cNvSpPr txBox="1"/>
          <p:nvPr/>
        </p:nvSpPr>
        <p:spPr>
          <a:xfrm rot="20989587">
            <a:off x="242568" y="435197"/>
            <a:ext cx="2372189" cy="369332"/>
          </a:xfrm>
          <a:prstGeom prst="rect">
            <a:avLst/>
          </a:prstGeom>
          <a:noFill/>
        </p:spPr>
        <p:txBody>
          <a:bodyPr wrap="none" rtlCol="0">
            <a:spAutoFit/>
          </a:bodyPr>
          <a:lstStyle/>
          <a:p>
            <a:pPr algn="ctr"/>
            <a:r>
              <a:rPr lang="en-US" b="1">
                <a:solidFill>
                  <a:srgbClr val="FF0000"/>
                </a:solidFill>
              </a:rPr>
              <a:t>Time for partner work!</a:t>
            </a:r>
          </a:p>
        </p:txBody>
      </p:sp>
      <p:pic>
        <p:nvPicPr>
          <p:cNvPr id="699396" name="Picture 4" descr="http://www.cliparthut.com/clip-arts/1550/teacher-apple-clip-art-1550196.jpg"/>
          <p:cNvPicPr>
            <a:picLocks noChangeAspect="1" noChangeArrowheads="1"/>
          </p:cNvPicPr>
          <p:nvPr/>
        </p:nvPicPr>
        <p:blipFill>
          <a:blip r:embed="rId3" cstate="print"/>
          <a:srcRect/>
          <a:stretch>
            <a:fillRect/>
          </a:stretch>
        </p:blipFill>
        <p:spPr bwMode="auto">
          <a:xfrm>
            <a:off x="7239000" y="3581400"/>
            <a:ext cx="1470447" cy="28956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35</a:t>
            </a:r>
          </a:p>
        </p:txBody>
      </p:sp>
      <p:sp>
        <p:nvSpPr>
          <p:cNvPr id="24" name="TextBox 23"/>
          <p:cNvSpPr txBox="1"/>
          <p:nvPr/>
        </p:nvSpPr>
        <p:spPr>
          <a:xfrm>
            <a:off x="990600" y="1066800"/>
            <a:ext cx="7010400" cy="707886"/>
          </a:xfrm>
          <a:prstGeom prst="rect">
            <a:avLst/>
          </a:prstGeom>
          <a:noFill/>
        </p:spPr>
        <p:txBody>
          <a:bodyPr wrap="square" rtlCol="0">
            <a:spAutoFit/>
          </a:bodyPr>
          <a:lstStyle/>
          <a:p>
            <a:pPr algn="ctr"/>
            <a:r>
              <a:rPr lang="en-US" sz="2000" b="1"/>
              <a:t>What if Calla had only 1 green apple?  How would your picture and number sentence change?</a:t>
            </a:r>
          </a:p>
        </p:txBody>
      </p:sp>
      <p:sp>
        <p:nvSpPr>
          <p:cNvPr id="25" name="TextBox 24"/>
          <p:cNvSpPr txBox="1"/>
          <p:nvPr/>
        </p:nvSpPr>
        <p:spPr>
          <a:xfrm>
            <a:off x="2209800" y="5257800"/>
            <a:ext cx="4419600" cy="523220"/>
          </a:xfrm>
          <a:prstGeom prst="rect">
            <a:avLst/>
          </a:prstGeom>
          <a:noFill/>
        </p:spPr>
        <p:txBody>
          <a:bodyPr wrap="square" rtlCol="0">
            <a:spAutoFit/>
          </a:bodyPr>
          <a:lstStyle/>
          <a:p>
            <a:pPr algn="ctr"/>
            <a:r>
              <a:rPr lang="en-US" sz="2800" b="1"/>
              <a:t>____ - ____ = ____       </a:t>
            </a:r>
          </a:p>
        </p:txBody>
      </p:sp>
      <p:sp>
        <p:nvSpPr>
          <p:cNvPr id="9" name="TextBox 8"/>
          <p:cNvSpPr txBox="1"/>
          <p:nvPr/>
        </p:nvSpPr>
        <p:spPr>
          <a:xfrm rot="20989587">
            <a:off x="242568" y="435197"/>
            <a:ext cx="2372189" cy="369332"/>
          </a:xfrm>
          <a:prstGeom prst="rect">
            <a:avLst/>
          </a:prstGeom>
          <a:noFill/>
        </p:spPr>
        <p:txBody>
          <a:bodyPr wrap="none" rtlCol="0">
            <a:spAutoFit/>
          </a:bodyPr>
          <a:lstStyle/>
          <a:p>
            <a:pPr algn="ctr"/>
            <a:r>
              <a:rPr lang="en-US" b="1">
                <a:solidFill>
                  <a:srgbClr val="FF0000"/>
                </a:solidFill>
              </a:rPr>
              <a:t>Time for partner work!</a:t>
            </a:r>
          </a:p>
        </p:txBody>
      </p:sp>
      <p:pic>
        <p:nvPicPr>
          <p:cNvPr id="699396" name="Picture 4" descr="http://www.cliparthut.com/clip-arts/1550/teacher-apple-clip-art-1550196.jpg"/>
          <p:cNvPicPr>
            <a:picLocks noChangeAspect="1" noChangeArrowheads="1"/>
          </p:cNvPicPr>
          <p:nvPr/>
        </p:nvPicPr>
        <p:blipFill>
          <a:blip r:embed="rId3" cstate="print"/>
          <a:srcRect/>
          <a:stretch>
            <a:fillRect/>
          </a:stretch>
        </p:blipFill>
        <p:spPr bwMode="auto">
          <a:xfrm>
            <a:off x="7239000" y="3581400"/>
            <a:ext cx="1470447" cy="28956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6467" name="Picture 3"/>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446468" name="Picture 4"/>
          <p:cNvPicPr>
            <a:picLocks noChangeAspect="1" noChangeArrowheads="1"/>
          </p:cNvPicPr>
          <p:nvPr/>
        </p:nvPicPr>
        <p:blipFill>
          <a:blip r:embed="rId4" cstate="print"/>
          <a:srcRect/>
          <a:stretch>
            <a:fillRect/>
          </a:stretch>
        </p:blipFill>
        <p:spPr bwMode="auto">
          <a:xfrm>
            <a:off x="381000" y="1143000"/>
            <a:ext cx="8334375" cy="29813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35</a:t>
            </a:r>
          </a:p>
        </p:txBody>
      </p:sp>
      <p:sp>
        <p:nvSpPr>
          <p:cNvPr id="24" name="TextBox 23"/>
          <p:cNvSpPr txBox="1"/>
          <p:nvPr/>
        </p:nvSpPr>
        <p:spPr>
          <a:xfrm>
            <a:off x="990600" y="1066800"/>
            <a:ext cx="7010400" cy="1323439"/>
          </a:xfrm>
          <a:prstGeom prst="rect">
            <a:avLst/>
          </a:prstGeom>
          <a:noFill/>
        </p:spPr>
        <p:txBody>
          <a:bodyPr wrap="square" rtlCol="0">
            <a:spAutoFit/>
          </a:bodyPr>
          <a:lstStyle/>
          <a:p>
            <a:pPr algn="ctr"/>
            <a:r>
              <a:rPr lang="en-US" sz="2000" b="1"/>
              <a:t>Now, you and your partner can take turns deciding how many green apples Calla had.  Each time, make a new picture and write the number sentence.  Raise your hand for me to see </a:t>
            </a:r>
          </a:p>
          <a:p>
            <a:pPr algn="ctr"/>
            <a:r>
              <a:rPr lang="en-US" sz="2000" b="1"/>
              <a:t>each new number sentence!</a:t>
            </a:r>
          </a:p>
        </p:txBody>
      </p:sp>
      <p:sp>
        <p:nvSpPr>
          <p:cNvPr id="25" name="TextBox 24"/>
          <p:cNvSpPr txBox="1"/>
          <p:nvPr/>
        </p:nvSpPr>
        <p:spPr>
          <a:xfrm>
            <a:off x="2209800" y="5257800"/>
            <a:ext cx="4419600" cy="523220"/>
          </a:xfrm>
          <a:prstGeom prst="rect">
            <a:avLst/>
          </a:prstGeom>
          <a:noFill/>
        </p:spPr>
        <p:txBody>
          <a:bodyPr wrap="square" rtlCol="0">
            <a:spAutoFit/>
          </a:bodyPr>
          <a:lstStyle/>
          <a:p>
            <a:pPr algn="ctr"/>
            <a:r>
              <a:rPr lang="en-US" sz="2800" b="1"/>
              <a:t>____ - ____ = ____       </a:t>
            </a:r>
          </a:p>
        </p:txBody>
      </p:sp>
      <p:sp>
        <p:nvSpPr>
          <p:cNvPr id="9" name="TextBox 8"/>
          <p:cNvSpPr txBox="1"/>
          <p:nvPr/>
        </p:nvSpPr>
        <p:spPr>
          <a:xfrm rot="20989587">
            <a:off x="242568" y="435197"/>
            <a:ext cx="2372189" cy="369332"/>
          </a:xfrm>
          <a:prstGeom prst="rect">
            <a:avLst/>
          </a:prstGeom>
          <a:noFill/>
        </p:spPr>
        <p:txBody>
          <a:bodyPr wrap="none" rtlCol="0">
            <a:spAutoFit/>
          </a:bodyPr>
          <a:lstStyle/>
          <a:p>
            <a:pPr algn="ctr"/>
            <a:r>
              <a:rPr lang="en-US" b="1">
                <a:solidFill>
                  <a:srgbClr val="FF0000"/>
                </a:solidFill>
              </a:rPr>
              <a:t>Time for partner work!</a:t>
            </a:r>
          </a:p>
        </p:txBody>
      </p:sp>
      <p:pic>
        <p:nvPicPr>
          <p:cNvPr id="699396" name="Picture 4" descr="http://www.cliparthut.com/clip-arts/1550/teacher-apple-clip-art-1550196.jpg"/>
          <p:cNvPicPr>
            <a:picLocks noChangeAspect="1" noChangeArrowheads="1"/>
          </p:cNvPicPr>
          <p:nvPr/>
        </p:nvPicPr>
        <p:blipFill>
          <a:blip r:embed="rId3" cstate="print"/>
          <a:srcRect/>
          <a:stretch>
            <a:fillRect/>
          </a:stretch>
        </p:blipFill>
        <p:spPr bwMode="auto">
          <a:xfrm>
            <a:off x="7239000" y="3581400"/>
            <a:ext cx="1470447" cy="28956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1442" name="Picture 2"/>
          <p:cNvPicPr>
            <a:picLocks noChangeAspect="1" noChangeArrowheads="1"/>
          </p:cNvPicPr>
          <p:nvPr/>
        </p:nvPicPr>
        <p:blipFill>
          <a:blip r:embed="rId3" cstate="print"/>
          <a:srcRect/>
          <a:stretch>
            <a:fillRect/>
          </a:stretch>
        </p:blipFill>
        <p:spPr bwMode="auto">
          <a:xfrm>
            <a:off x="228600" y="228600"/>
            <a:ext cx="8686800" cy="483286"/>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5064" y="1143000"/>
            <a:ext cx="8160389" cy="432525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1442" name="Picture 2"/>
          <p:cNvPicPr>
            <a:picLocks noChangeAspect="1" noChangeArrowheads="1"/>
          </p:cNvPicPr>
          <p:nvPr/>
        </p:nvPicPr>
        <p:blipFill>
          <a:blip r:embed="rId3" cstate="print"/>
          <a:srcRect/>
          <a:stretch>
            <a:fillRect/>
          </a:stretch>
        </p:blipFill>
        <p:spPr bwMode="auto">
          <a:xfrm>
            <a:off x="228600" y="228600"/>
            <a:ext cx="8686800" cy="483286"/>
          </a:xfrm>
          <a:prstGeom prst="rect">
            <a:avLst/>
          </a:prstGeom>
          <a:noFill/>
          <a:ln w="9525">
            <a:noFill/>
            <a:miter lim="800000"/>
            <a:headEnd/>
            <a:tailEnd/>
          </a:ln>
        </p:spPr>
      </p:pic>
      <p:pic>
        <p:nvPicPr>
          <p:cNvPr id="702466" name="Picture 2"/>
          <p:cNvPicPr>
            <a:picLocks noChangeAspect="1" noChangeArrowheads="1"/>
          </p:cNvPicPr>
          <p:nvPr/>
        </p:nvPicPr>
        <p:blipFill>
          <a:blip r:embed="rId4" cstate="print"/>
          <a:srcRect/>
          <a:stretch>
            <a:fillRect/>
          </a:stretch>
        </p:blipFill>
        <p:spPr bwMode="auto">
          <a:xfrm>
            <a:off x="445809" y="1024215"/>
            <a:ext cx="8252382" cy="4265959"/>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1442" name="Picture 2"/>
          <p:cNvPicPr>
            <a:picLocks noChangeAspect="1" noChangeArrowheads="1"/>
          </p:cNvPicPr>
          <p:nvPr/>
        </p:nvPicPr>
        <p:blipFill>
          <a:blip r:embed="rId3" cstate="print"/>
          <a:srcRect/>
          <a:stretch>
            <a:fillRect/>
          </a:stretch>
        </p:blipFill>
        <p:spPr bwMode="auto">
          <a:xfrm>
            <a:off x="228600" y="228600"/>
            <a:ext cx="8686800" cy="483286"/>
          </a:xfrm>
          <a:prstGeom prst="rect">
            <a:avLst/>
          </a:prstGeom>
          <a:noFill/>
          <a:ln w="9525">
            <a:noFill/>
            <a:miter lim="800000"/>
            <a:headEnd/>
            <a:tailEnd/>
          </a:ln>
        </p:spPr>
      </p:pic>
      <p:pic>
        <p:nvPicPr>
          <p:cNvPr id="703490" name="Picture 2"/>
          <p:cNvPicPr>
            <a:picLocks noChangeAspect="1" noChangeArrowheads="1"/>
          </p:cNvPicPr>
          <p:nvPr/>
        </p:nvPicPr>
        <p:blipFill>
          <a:blip r:embed="rId4" cstate="print"/>
          <a:srcRect/>
          <a:stretch>
            <a:fillRect/>
          </a:stretch>
        </p:blipFill>
        <p:spPr bwMode="auto">
          <a:xfrm>
            <a:off x="381000" y="1066800"/>
            <a:ext cx="8350545" cy="39243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1442" name="Picture 2"/>
          <p:cNvPicPr>
            <a:picLocks noChangeAspect="1" noChangeArrowheads="1"/>
          </p:cNvPicPr>
          <p:nvPr/>
        </p:nvPicPr>
        <p:blipFill>
          <a:blip r:embed="rId3" cstate="print"/>
          <a:srcRect/>
          <a:stretch>
            <a:fillRect/>
          </a:stretch>
        </p:blipFill>
        <p:spPr bwMode="auto">
          <a:xfrm>
            <a:off x="228600" y="228600"/>
            <a:ext cx="8686800" cy="483286"/>
          </a:xfrm>
          <a:prstGeom prst="rect">
            <a:avLst/>
          </a:prstGeom>
          <a:noFill/>
          <a:ln w="9525">
            <a:noFill/>
            <a:miter lim="800000"/>
            <a:headEnd/>
            <a:tailEnd/>
          </a:ln>
        </p:spPr>
      </p:pic>
      <p:pic>
        <p:nvPicPr>
          <p:cNvPr id="704514" name="Picture 2"/>
          <p:cNvPicPr>
            <a:picLocks noChangeAspect="1" noChangeArrowheads="1"/>
          </p:cNvPicPr>
          <p:nvPr/>
        </p:nvPicPr>
        <p:blipFill>
          <a:blip r:embed="rId4" cstate="print"/>
          <a:srcRect/>
          <a:stretch>
            <a:fillRect/>
          </a:stretch>
        </p:blipFill>
        <p:spPr bwMode="auto">
          <a:xfrm>
            <a:off x="685800" y="1066800"/>
            <a:ext cx="7828335" cy="475773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598" y="1076901"/>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625548" y="4101309"/>
            <a:ext cx="1442127" cy="1784075"/>
          </a:xfrm>
          <a:prstGeom prst="rect">
            <a:avLst/>
          </a:prstGeom>
        </p:spPr>
      </p:pic>
      <p:pic>
        <p:nvPicPr>
          <p:cNvPr id="2" name="Picture 1"/>
          <p:cNvPicPr>
            <a:picLocks noChangeAspect="1"/>
          </p:cNvPicPr>
          <p:nvPr/>
        </p:nvPicPr>
        <p:blipFill>
          <a:blip r:embed="rId4"/>
          <a:stretch>
            <a:fillRect/>
          </a:stretch>
        </p:blipFill>
        <p:spPr>
          <a:xfrm>
            <a:off x="2507129" y="1371600"/>
            <a:ext cx="3927007" cy="4008336"/>
          </a:xfrm>
          <a:prstGeom prst="rect">
            <a:avLst/>
          </a:prstGeom>
        </p:spPr>
      </p:pic>
    </p:spTree>
    <p:extLst>
      <p:ext uri="{BB962C8B-B14F-4D97-AF65-F5344CB8AC3E}">
        <p14:creationId xmlns:p14="http://schemas.microsoft.com/office/powerpoint/2010/main" val="416952497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36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break apart 10 using 5-group drawings.  I can write a subtraction equation to match it.</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32294397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a:t>Missing Number</a:t>
            </a:r>
          </a:p>
          <a:p>
            <a:pPr algn="ctr"/>
            <a:r>
              <a:rPr lang="en-US" sz="2400" b="1"/>
              <a:t>Sprint A</a:t>
            </a:r>
            <a:endParaRPr lang="en-US" sz="7200" b="1"/>
          </a:p>
        </p:txBody>
      </p:sp>
      <p:pic>
        <p:nvPicPr>
          <p:cNvPr id="3" name="Picture 2"/>
          <p:cNvPicPr>
            <a:picLocks noChangeAspect="1"/>
          </p:cNvPicPr>
          <p:nvPr/>
        </p:nvPicPr>
        <p:blipFill>
          <a:blip r:embed="rId4"/>
          <a:stretch>
            <a:fillRect/>
          </a:stretch>
        </p:blipFill>
        <p:spPr>
          <a:xfrm>
            <a:off x="2667000" y="286705"/>
            <a:ext cx="5151236" cy="6264713"/>
          </a:xfrm>
          <a:prstGeom prst="rect">
            <a:avLst/>
          </a:prstGeom>
        </p:spPr>
      </p:pic>
      <p:sp>
        <p:nvSpPr>
          <p:cNvPr id="16" name="TextBox 15"/>
          <p:cNvSpPr txBox="1"/>
          <p:nvPr/>
        </p:nvSpPr>
        <p:spPr>
          <a:xfrm>
            <a:off x="7182385" y="914400"/>
            <a:ext cx="1688283" cy="523220"/>
          </a:xfrm>
          <a:prstGeom prst="rect">
            <a:avLst/>
          </a:prstGeom>
          <a:noFill/>
        </p:spPr>
        <p:txBody>
          <a:bodyPr wrap="none" rtlCol="0">
            <a:spAutoFit/>
          </a:bodyPr>
          <a:lstStyle/>
          <a:p>
            <a:r>
              <a:rPr lang="en-US" sz="1400"/>
              <a:t>Module 4, Lesson 36</a:t>
            </a:r>
          </a:p>
          <a:p>
            <a:pPr algn="ctr"/>
            <a:r>
              <a:rPr lang="en-US" sz="140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7817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a:t>Missing Number</a:t>
            </a:r>
          </a:p>
          <a:p>
            <a:pPr algn="ctr"/>
            <a:r>
              <a:rPr lang="en-US" sz="2400" b="1"/>
              <a:t>Sprint B</a:t>
            </a:r>
            <a:endParaRPr lang="en-US" sz="72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838607" y="312737"/>
            <a:ext cx="5086193" cy="6242656"/>
          </a:xfrm>
          <a:prstGeom prst="rect">
            <a:avLst/>
          </a:prstGeom>
        </p:spPr>
      </p:pic>
      <p:sp>
        <p:nvSpPr>
          <p:cNvPr id="16" name="TextBox 15"/>
          <p:cNvSpPr txBox="1"/>
          <p:nvPr/>
        </p:nvSpPr>
        <p:spPr>
          <a:xfrm>
            <a:off x="7182385" y="914400"/>
            <a:ext cx="1688283" cy="523220"/>
          </a:xfrm>
          <a:prstGeom prst="rect">
            <a:avLst/>
          </a:prstGeom>
          <a:noFill/>
        </p:spPr>
        <p:txBody>
          <a:bodyPr wrap="none" rtlCol="0">
            <a:spAutoFit/>
          </a:bodyPr>
          <a:lstStyle/>
          <a:p>
            <a:r>
              <a:rPr lang="en-US" sz="1400"/>
              <a:t>Module 4, Lesson 36</a:t>
            </a:r>
          </a:p>
          <a:p>
            <a:pPr algn="ctr"/>
            <a:r>
              <a:rPr lang="en-US" sz="1400"/>
              <a:t>Fluency</a:t>
            </a:r>
          </a:p>
        </p:txBody>
      </p:sp>
    </p:spTree>
    <p:extLst>
      <p:ext uri="{BB962C8B-B14F-4D97-AF65-F5344CB8AC3E}">
        <p14:creationId xmlns:p14="http://schemas.microsoft.com/office/powerpoint/2010/main" val="230287083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37426" y="2612965"/>
            <a:ext cx="5323092" cy="1051475"/>
          </a:xfrm>
          <a:prstGeom prst="rect">
            <a:avLst/>
          </a:prstGeom>
        </p:spPr>
      </p:pic>
      <p:pic>
        <p:nvPicPr>
          <p:cNvPr id="15362"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82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6467" name="Picture 3"/>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0375" y="1371600"/>
            <a:ext cx="8230517" cy="281471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37426" y="2307678"/>
            <a:ext cx="5323092" cy="1640953"/>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55490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74082" y="2051909"/>
            <a:ext cx="5364918" cy="2537817"/>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4049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37426" y="2307678"/>
            <a:ext cx="5323092" cy="1640953"/>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4184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20.  1 more is 21.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37426" y="2062824"/>
            <a:ext cx="5323092" cy="2333769"/>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36752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21.  1 more is 22.  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37426" y="1939885"/>
            <a:ext cx="5323092" cy="2441904"/>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3513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22.  1 more is 23.  How many?</a:t>
            </a:r>
            <a:endParaRPr lang="en-US" sz="2400" b="1">
              <a:solidFill>
                <a:srgbClr val="0070C0"/>
              </a:solidFill>
            </a:endParaRPr>
          </a:p>
        </p:txBody>
      </p:sp>
      <p:pic>
        <p:nvPicPr>
          <p:cNvPr id="7" name="Picture 6"/>
          <p:cNvPicPr>
            <a:picLocks noChangeAspect="1"/>
          </p:cNvPicPr>
          <p:nvPr/>
        </p:nvPicPr>
        <p:blipFill>
          <a:blip r:embed="rId4"/>
          <a:stretch>
            <a:fillRect/>
          </a:stretch>
        </p:blipFill>
        <p:spPr>
          <a:xfrm>
            <a:off x="1806669" y="1971445"/>
            <a:ext cx="5384606" cy="2401957"/>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3586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23.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54914" y="2037264"/>
            <a:ext cx="5288115" cy="2329912"/>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7760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24.  1 more is ___.  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73872" y="2037264"/>
            <a:ext cx="5250200" cy="2298595"/>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37545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25.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73872" y="2086760"/>
            <a:ext cx="5250200" cy="230652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3679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26.  1 more is ___.  How many?</a:t>
            </a:r>
            <a:endParaRPr lang="en-US" sz="2400" b="1">
              <a:solidFill>
                <a:srgbClr val="0070C0"/>
              </a:solidFill>
            </a:endParaRPr>
          </a:p>
        </p:txBody>
      </p:sp>
      <p:pic>
        <p:nvPicPr>
          <p:cNvPr id="7" name="Picture 6"/>
          <p:cNvPicPr>
            <a:picLocks noChangeAspect="1"/>
          </p:cNvPicPr>
          <p:nvPr/>
        </p:nvPicPr>
        <p:blipFill>
          <a:blip r:embed="rId4"/>
          <a:stretch>
            <a:fillRect/>
          </a:stretch>
        </p:blipFill>
        <p:spPr>
          <a:xfrm>
            <a:off x="1836107" y="2086760"/>
            <a:ext cx="5325729" cy="230652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874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6467" name="Picture 3"/>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82471" y="1371600"/>
            <a:ext cx="8491898" cy="32004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27.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44894" y="2014203"/>
            <a:ext cx="5308156" cy="2379077"/>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7209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28.  1 more is ___.  How many?</a:t>
            </a:r>
            <a:endParaRPr lang="en-US" sz="2400" b="1">
              <a:solidFill>
                <a:srgbClr val="0070C0"/>
              </a:solidFill>
            </a:endParaRPr>
          </a:p>
        </p:txBody>
      </p:sp>
      <p:pic>
        <p:nvPicPr>
          <p:cNvPr id="4" name="Picture 3"/>
          <p:cNvPicPr>
            <a:picLocks noChangeAspect="1"/>
          </p:cNvPicPr>
          <p:nvPr/>
        </p:nvPicPr>
        <p:blipFill>
          <a:blip r:embed="rId4"/>
          <a:stretch>
            <a:fillRect/>
          </a:stretch>
        </p:blipFill>
        <p:spPr>
          <a:xfrm>
            <a:off x="1891421" y="2061220"/>
            <a:ext cx="5215102" cy="233206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7064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Counting by Ones to 30 with the </a:t>
            </a:r>
            <a:r>
              <a:rPr lang="en-US" sz="2800" b="1" err="1"/>
              <a:t>Rekenrek</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523220"/>
          </a:xfrm>
          <a:prstGeom prst="rect">
            <a:avLst/>
          </a:prstGeom>
          <a:noFill/>
        </p:spPr>
        <p:txBody>
          <a:bodyPr wrap="square" rtlCol="0">
            <a:spAutoFit/>
          </a:bodyPr>
          <a:lstStyle/>
          <a:p>
            <a:pPr algn="ctr"/>
            <a:r>
              <a:rPr lang="en-US" sz="2800" b="1">
                <a:solidFill>
                  <a:srgbClr val="0070C0"/>
                </a:solidFill>
              </a:rPr>
              <a:t>29.  1 more is ___.  How many?</a:t>
            </a:r>
            <a:endParaRPr lang="en-US" sz="2400" b="1">
              <a:solidFill>
                <a:srgbClr val="0070C0"/>
              </a:solidFill>
            </a:endParaRPr>
          </a:p>
        </p:txBody>
      </p:sp>
      <p:pic>
        <p:nvPicPr>
          <p:cNvPr id="3" name="Picture 2"/>
          <p:cNvPicPr>
            <a:picLocks noChangeAspect="1"/>
          </p:cNvPicPr>
          <p:nvPr/>
        </p:nvPicPr>
        <p:blipFill>
          <a:blip r:embed="rId4"/>
          <a:stretch>
            <a:fillRect/>
          </a:stretch>
        </p:blipFill>
        <p:spPr>
          <a:xfrm>
            <a:off x="1879977" y="1993610"/>
            <a:ext cx="5237989" cy="2399670"/>
          </a:xfrm>
          <a:prstGeom prst="rect">
            <a:avLst/>
          </a:prstGeom>
        </p:spPr>
      </p:pic>
      <p:pic>
        <p:nvPicPr>
          <p:cNvPr id="15" name="Picture 2" descr="http://www.kid-mash.com/wp-content/uploads/2015/10/Smiley-su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589726"/>
            <a:ext cx="2451870" cy="2071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kid-mash.com/wp-content/uploads/2015/10/Smiley-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2018" y="4589726"/>
            <a:ext cx="2358637" cy="20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9819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p:cNvPicPr>
            <a:picLocks noChangeAspect="1" noChangeArrowheads="1"/>
          </p:cNvPicPr>
          <p:nvPr/>
        </p:nvPicPr>
        <p:blipFill>
          <a:blip r:embed="rId3" cstate="print"/>
          <a:srcRect/>
          <a:stretch>
            <a:fillRect/>
          </a:stretch>
        </p:blipFill>
        <p:spPr bwMode="auto">
          <a:xfrm>
            <a:off x="6477000" y="4263026"/>
            <a:ext cx="2182749" cy="2242550"/>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36</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685800" y="990600"/>
            <a:ext cx="7620000" cy="2123658"/>
          </a:xfrm>
          <a:prstGeom prst="rect">
            <a:avLst/>
          </a:prstGeom>
          <a:noFill/>
        </p:spPr>
        <p:txBody>
          <a:bodyPr wrap="square" rtlCol="0">
            <a:spAutoFit/>
          </a:bodyPr>
          <a:lstStyle/>
          <a:p>
            <a:pPr algn="ctr"/>
            <a:r>
              <a:rPr lang="en-US" sz="2200" b="1"/>
              <a:t>Martin had 10 building blocks.  Pretend your linking cubes are his blocks.  Count to make sure there are 10.  He shared 4 blocks with his sister.  Move 4 blocks to show the ones he shared.  How many blocks did he still have?  Make a number about the story.  Now, make a number sentence.  Show your work to your partner.  Did she do it the same way?</a:t>
            </a:r>
          </a:p>
        </p:txBody>
      </p:sp>
    </p:spTree>
    <p:extLst>
      <p:ext uri="{BB962C8B-B14F-4D97-AF65-F5344CB8AC3E}">
        <p14:creationId xmlns:p14="http://schemas.microsoft.com/office/powerpoint/2010/main" val="427382449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p:cNvPicPr>
            <a:picLocks noChangeAspect="1" noChangeArrowheads="1"/>
          </p:cNvPicPr>
          <p:nvPr/>
        </p:nvPicPr>
        <p:blipFill>
          <a:blip r:embed="rId3" cstate="print"/>
          <a:srcRect/>
          <a:stretch>
            <a:fillRect/>
          </a:stretch>
        </p:blipFill>
        <p:spPr bwMode="auto">
          <a:xfrm>
            <a:off x="6477000" y="4263026"/>
            <a:ext cx="2182749" cy="2242550"/>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36</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685800" y="990600"/>
            <a:ext cx="7620000" cy="1107996"/>
          </a:xfrm>
          <a:prstGeom prst="rect">
            <a:avLst/>
          </a:prstGeom>
          <a:noFill/>
        </p:spPr>
        <p:txBody>
          <a:bodyPr wrap="square" rtlCol="0">
            <a:spAutoFit/>
          </a:bodyPr>
          <a:lstStyle/>
          <a:p>
            <a:pPr algn="ctr"/>
            <a:r>
              <a:rPr lang="en-US" sz="2200" b="1"/>
              <a:t>Put your blocks back together.  Act out the story again, sharing a different number of blocks this time.  How does your number sentence change?</a:t>
            </a:r>
          </a:p>
        </p:txBody>
      </p:sp>
    </p:spTree>
    <p:extLst>
      <p:ext uri="{BB962C8B-B14F-4D97-AF65-F5344CB8AC3E}">
        <p14:creationId xmlns:p14="http://schemas.microsoft.com/office/powerpoint/2010/main" val="96900590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36</a:t>
            </a:r>
          </a:p>
        </p:txBody>
      </p:sp>
      <p:sp>
        <p:nvSpPr>
          <p:cNvPr id="24" name="TextBox 23"/>
          <p:cNvSpPr txBox="1"/>
          <p:nvPr/>
        </p:nvSpPr>
        <p:spPr>
          <a:xfrm>
            <a:off x="990600" y="838200"/>
            <a:ext cx="7010400" cy="1015663"/>
          </a:xfrm>
          <a:prstGeom prst="rect">
            <a:avLst/>
          </a:prstGeom>
          <a:noFill/>
        </p:spPr>
        <p:txBody>
          <a:bodyPr wrap="square" rtlCol="0">
            <a:spAutoFit/>
          </a:bodyPr>
          <a:lstStyle/>
          <a:p>
            <a:pPr algn="ctr"/>
            <a:r>
              <a:rPr lang="en-US" sz="2000" b="1"/>
              <a:t>Melanie had 10 peaches.  Draw her peaches in the 5-group way.  4 of her peaches were not yet ripe.  Circle and cross out the </a:t>
            </a:r>
          </a:p>
          <a:p>
            <a:pPr algn="ctr"/>
            <a:r>
              <a:rPr lang="en-US" sz="2000" b="1"/>
              <a:t>4 unripe peaches.  How many peaches were ready to eat?</a:t>
            </a:r>
          </a:p>
        </p:txBody>
      </p:sp>
      <p:sp>
        <p:nvSpPr>
          <p:cNvPr id="25" name="TextBox 24"/>
          <p:cNvSpPr txBox="1"/>
          <p:nvPr/>
        </p:nvSpPr>
        <p:spPr>
          <a:xfrm>
            <a:off x="2362200" y="5029200"/>
            <a:ext cx="4419600" cy="523220"/>
          </a:xfrm>
          <a:prstGeom prst="rect">
            <a:avLst/>
          </a:prstGeom>
          <a:noFill/>
        </p:spPr>
        <p:txBody>
          <a:bodyPr wrap="square" rtlCol="0">
            <a:spAutoFit/>
          </a:bodyPr>
          <a:lstStyle/>
          <a:p>
            <a:pPr algn="ctr"/>
            <a:r>
              <a:rPr lang="en-US" sz="2800" b="1"/>
              <a:t>____ - ____ = ____       </a:t>
            </a:r>
          </a:p>
        </p:txBody>
      </p:sp>
      <p:pic>
        <p:nvPicPr>
          <p:cNvPr id="707586" name="Picture 2" descr="http://images.all-free-download.com/images/graphiclarge/coredump_peach_clip_art_25474.jpg"/>
          <p:cNvPicPr>
            <a:picLocks noChangeAspect="1" noChangeArrowheads="1"/>
          </p:cNvPicPr>
          <p:nvPr/>
        </p:nvPicPr>
        <p:blipFill>
          <a:blip r:embed="rId3" cstate="print"/>
          <a:srcRect/>
          <a:stretch>
            <a:fillRect/>
          </a:stretch>
        </p:blipFill>
        <p:spPr bwMode="auto">
          <a:xfrm>
            <a:off x="1752601" y="5867400"/>
            <a:ext cx="879061" cy="713591"/>
          </a:xfrm>
          <a:prstGeom prst="rect">
            <a:avLst/>
          </a:prstGeom>
          <a:noFill/>
        </p:spPr>
      </p:pic>
      <p:pic>
        <p:nvPicPr>
          <p:cNvPr id="13" name="Picture 14"/>
          <p:cNvPicPr>
            <a:picLocks noChangeAspect="1" noChangeArrowheads="1"/>
          </p:cNvPicPr>
          <p:nvPr/>
        </p:nvPicPr>
        <p:blipFill>
          <a:blip r:embed="rId4" cstate="print"/>
          <a:srcRect/>
          <a:stretch>
            <a:fillRect/>
          </a:stretch>
        </p:blipFill>
        <p:spPr bwMode="auto">
          <a:xfrm rot="16200000">
            <a:off x="3194818" y="2215384"/>
            <a:ext cx="2601967" cy="2590800"/>
          </a:xfrm>
          <a:prstGeom prst="rect">
            <a:avLst/>
          </a:prstGeom>
          <a:noFill/>
          <a:ln w="9525">
            <a:noFill/>
            <a:miter lim="800000"/>
            <a:headEnd/>
            <a:tailEnd/>
          </a:ln>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707588" name="Picture 4" descr="http://images.clipartpanda.com/girl-clip-art-cute-little-girl.png"/>
          <p:cNvPicPr>
            <a:picLocks noChangeAspect="1" noChangeArrowheads="1"/>
          </p:cNvPicPr>
          <p:nvPr/>
        </p:nvPicPr>
        <p:blipFill>
          <a:blip r:embed="rId5" cstate="print"/>
          <a:srcRect/>
          <a:stretch>
            <a:fillRect/>
          </a:stretch>
        </p:blipFill>
        <p:spPr bwMode="auto">
          <a:xfrm>
            <a:off x="152400" y="3657600"/>
            <a:ext cx="2125675" cy="2936015"/>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36</a:t>
            </a:r>
          </a:p>
        </p:txBody>
      </p:sp>
      <p:sp>
        <p:nvSpPr>
          <p:cNvPr id="24" name="TextBox 23"/>
          <p:cNvSpPr txBox="1"/>
          <p:nvPr/>
        </p:nvSpPr>
        <p:spPr>
          <a:xfrm>
            <a:off x="990600" y="838200"/>
            <a:ext cx="7010400" cy="1015663"/>
          </a:xfrm>
          <a:prstGeom prst="rect">
            <a:avLst/>
          </a:prstGeom>
          <a:noFill/>
        </p:spPr>
        <p:txBody>
          <a:bodyPr wrap="square" rtlCol="0">
            <a:spAutoFit/>
          </a:bodyPr>
          <a:lstStyle/>
          <a:p>
            <a:pPr algn="ctr"/>
            <a:r>
              <a:rPr lang="en-US" sz="2000" b="1"/>
              <a:t>Chris had 10 toy cars.  Draw squares in the 5-group way to show all of his cars.  2 of the cars had no wheels.  Circle and then cross off the cars with no wheels.</a:t>
            </a:r>
          </a:p>
        </p:txBody>
      </p:sp>
      <p:sp>
        <p:nvSpPr>
          <p:cNvPr id="25" name="TextBox 24"/>
          <p:cNvSpPr txBox="1"/>
          <p:nvPr/>
        </p:nvSpPr>
        <p:spPr>
          <a:xfrm>
            <a:off x="2362200" y="5029200"/>
            <a:ext cx="4419600" cy="523220"/>
          </a:xfrm>
          <a:prstGeom prst="rect">
            <a:avLst/>
          </a:prstGeom>
          <a:noFill/>
        </p:spPr>
        <p:txBody>
          <a:bodyPr wrap="square" rtlCol="0">
            <a:spAutoFit/>
          </a:bodyPr>
          <a:lstStyle/>
          <a:p>
            <a:pPr algn="ctr"/>
            <a:r>
              <a:rPr lang="en-US" sz="2800" b="1"/>
              <a:t>____ - ____ = ____       </a:t>
            </a:r>
          </a:p>
        </p:txBody>
      </p:sp>
      <p:pic>
        <p:nvPicPr>
          <p:cNvPr id="13" name="Picture 14"/>
          <p:cNvPicPr>
            <a:picLocks noChangeAspect="1" noChangeArrowheads="1"/>
          </p:cNvPicPr>
          <p:nvPr/>
        </p:nvPicPr>
        <p:blipFill>
          <a:blip r:embed="rId3" cstate="print"/>
          <a:srcRect/>
          <a:stretch>
            <a:fillRect/>
          </a:stretch>
        </p:blipFill>
        <p:spPr bwMode="auto">
          <a:xfrm rot="16200000">
            <a:off x="3194818" y="2215384"/>
            <a:ext cx="2601967" cy="2590800"/>
          </a:xfrm>
          <a:prstGeom prst="rect">
            <a:avLst/>
          </a:prstGeom>
          <a:noFill/>
          <a:ln w="9525">
            <a:noFill/>
            <a:miter lim="800000"/>
            <a:headEnd/>
            <a:tailEnd/>
          </a:ln>
        </p:spPr>
      </p:pic>
      <p:pic>
        <p:nvPicPr>
          <p:cNvPr id="718850" name="Picture 2" descr="https://encrypted-tbn2.gstatic.com/images?q=tbn:ANd9GcQsPjE7iY8HkhkeKaRlL3vKQRJkx82m09J0nSZcOOCNFObDvzRP6A"/>
          <p:cNvPicPr>
            <a:picLocks noChangeAspect="1" noChangeArrowheads="1"/>
          </p:cNvPicPr>
          <p:nvPr/>
        </p:nvPicPr>
        <p:blipFill>
          <a:blip r:embed="rId4" cstate="print"/>
          <a:srcRect/>
          <a:stretch>
            <a:fillRect/>
          </a:stretch>
        </p:blipFill>
        <p:spPr bwMode="auto">
          <a:xfrm>
            <a:off x="6248400" y="5257800"/>
            <a:ext cx="2514600" cy="1326473"/>
          </a:xfrm>
          <a:prstGeom prst="rect">
            <a:avLst/>
          </a:prstGeom>
          <a:noFill/>
        </p:spPr>
      </p:pic>
      <p:sp>
        <p:nvSpPr>
          <p:cNvPr id="15" name="Oval 14"/>
          <p:cNvSpPr/>
          <p:nvPr/>
        </p:nvSpPr>
        <p:spPr>
          <a:xfrm>
            <a:off x="6477000" y="6019800"/>
            <a:ext cx="685800" cy="609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48600" y="6019800"/>
            <a:ext cx="685800" cy="609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http://cliparts.co/cliparts/yck/GGR/yckGGRecE.png"/>
          <p:cNvPicPr>
            <a:picLocks noChangeAspect="1" noChangeArrowheads="1"/>
          </p:cNvPicPr>
          <p:nvPr/>
        </p:nvPicPr>
        <p:blipFill>
          <a:blip r:embed="rId3" cstate="print"/>
          <a:srcRect/>
          <a:stretch>
            <a:fillRect/>
          </a:stretch>
        </p:blipFill>
        <p:spPr bwMode="auto">
          <a:xfrm>
            <a:off x="304800" y="4419600"/>
            <a:ext cx="2438400" cy="24384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36</a:t>
            </a:r>
          </a:p>
        </p:txBody>
      </p:sp>
      <p:sp>
        <p:nvSpPr>
          <p:cNvPr id="24" name="TextBox 23"/>
          <p:cNvSpPr txBox="1"/>
          <p:nvPr/>
        </p:nvSpPr>
        <p:spPr>
          <a:xfrm>
            <a:off x="990600" y="1066800"/>
            <a:ext cx="7010400" cy="707886"/>
          </a:xfrm>
          <a:prstGeom prst="rect">
            <a:avLst/>
          </a:prstGeom>
          <a:noFill/>
        </p:spPr>
        <p:txBody>
          <a:bodyPr wrap="square" rtlCol="0">
            <a:spAutoFit/>
          </a:bodyPr>
          <a:lstStyle/>
          <a:p>
            <a:pPr algn="ctr"/>
            <a:r>
              <a:rPr lang="en-US" sz="2000" b="1"/>
              <a:t>Make up some ten stories of your own.  Show your work on your board.  Raise your hand when you have your number sentence.</a:t>
            </a:r>
          </a:p>
        </p:txBody>
      </p:sp>
      <p:sp>
        <p:nvSpPr>
          <p:cNvPr id="25" name="TextBox 24"/>
          <p:cNvSpPr txBox="1"/>
          <p:nvPr/>
        </p:nvSpPr>
        <p:spPr>
          <a:xfrm>
            <a:off x="2362200" y="5029200"/>
            <a:ext cx="4419600" cy="523220"/>
          </a:xfrm>
          <a:prstGeom prst="rect">
            <a:avLst/>
          </a:prstGeom>
          <a:noFill/>
        </p:spPr>
        <p:txBody>
          <a:bodyPr wrap="square" rtlCol="0">
            <a:spAutoFit/>
          </a:bodyPr>
          <a:lstStyle/>
          <a:p>
            <a:pPr algn="ctr"/>
            <a:r>
              <a:rPr lang="en-US" sz="2800" b="1"/>
              <a:t>____ - ____ = ____       </a:t>
            </a:r>
          </a:p>
        </p:txBody>
      </p:sp>
      <p:pic>
        <p:nvPicPr>
          <p:cNvPr id="13" name="Picture 14"/>
          <p:cNvPicPr>
            <a:picLocks noChangeAspect="1" noChangeArrowheads="1"/>
          </p:cNvPicPr>
          <p:nvPr/>
        </p:nvPicPr>
        <p:blipFill>
          <a:blip r:embed="rId4" cstate="print"/>
          <a:srcRect/>
          <a:stretch>
            <a:fillRect/>
          </a:stretch>
        </p:blipFill>
        <p:spPr bwMode="auto">
          <a:xfrm rot="16200000">
            <a:off x="3194818" y="2215384"/>
            <a:ext cx="2601967" cy="2590800"/>
          </a:xfrm>
          <a:prstGeom prst="rect">
            <a:avLst/>
          </a:prstGeom>
          <a:noFill/>
          <a:ln w="9525">
            <a:noFill/>
            <a:miter lim="800000"/>
            <a:headEnd/>
            <a:tailEnd/>
          </a:ln>
        </p:spPr>
      </p:pic>
      <p:sp>
        <p:nvSpPr>
          <p:cNvPr id="17" name="TextBox 16"/>
          <p:cNvSpPr txBox="1"/>
          <p:nvPr/>
        </p:nvSpPr>
        <p:spPr>
          <a:xfrm rot="20989587">
            <a:off x="242568" y="435197"/>
            <a:ext cx="2372189" cy="369332"/>
          </a:xfrm>
          <a:prstGeom prst="rect">
            <a:avLst/>
          </a:prstGeom>
          <a:noFill/>
        </p:spPr>
        <p:txBody>
          <a:bodyPr wrap="none" rtlCol="0">
            <a:spAutoFit/>
          </a:bodyPr>
          <a:lstStyle/>
          <a:p>
            <a:pPr algn="ctr"/>
            <a:r>
              <a:rPr lang="en-US" b="1">
                <a:solidFill>
                  <a:srgbClr val="FF0000"/>
                </a:solidFill>
              </a:rPr>
              <a:t>Time for partner work!</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2949" name="Picture 5"/>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722950" name="Picture 6"/>
          <p:cNvPicPr>
            <a:picLocks noChangeAspect="1" noChangeArrowheads="1"/>
          </p:cNvPicPr>
          <p:nvPr/>
        </p:nvPicPr>
        <p:blipFill>
          <a:blip r:embed="rId4" cstate="print"/>
          <a:srcRect/>
          <a:stretch>
            <a:fillRect/>
          </a:stretch>
        </p:blipFill>
        <p:spPr bwMode="auto">
          <a:xfrm>
            <a:off x="533400" y="1143000"/>
            <a:ext cx="8114672" cy="41719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2949" name="Picture 5"/>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723970" name="Picture 2"/>
          <p:cNvPicPr>
            <a:picLocks noChangeAspect="1" noChangeArrowheads="1"/>
          </p:cNvPicPr>
          <p:nvPr/>
        </p:nvPicPr>
        <p:blipFill>
          <a:blip r:embed="rId4" cstate="print"/>
          <a:srcRect/>
          <a:stretch>
            <a:fillRect/>
          </a:stretch>
        </p:blipFill>
        <p:spPr bwMode="auto">
          <a:xfrm>
            <a:off x="609600" y="1143000"/>
            <a:ext cx="8067930" cy="406241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6467" name="Picture 3"/>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470018" name="Picture 2"/>
          <p:cNvPicPr>
            <a:picLocks noChangeAspect="1" noChangeArrowheads="1"/>
          </p:cNvPicPr>
          <p:nvPr/>
        </p:nvPicPr>
        <p:blipFill>
          <a:blip r:embed="rId4" cstate="print"/>
          <a:srcRect/>
          <a:stretch>
            <a:fillRect/>
          </a:stretch>
        </p:blipFill>
        <p:spPr bwMode="auto">
          <a:xfrm>
            <a:off x="302113" y="1143001"/>
            <a:ext cx="8505825" cy="32766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2949" name="Picture 5"/>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724994" name="Picture 2"/>
          <p:cNvPicPr>
            <a:picLocks noChangeAspect="1" noChangeArrowheads="1"/>
          </p:cNvPicPr>
          <p:nvPr/>
        </p:nvPicPr>
        <p:blipFill>
          <a:blip r:embed="rId4" cstate="print"/>
          <a:srcRect/>
          <a:stretch>
            <a:fillRect/>
          </a:stretch>
        </p:blipFill>
        <p:spPr bwMode="auto">
          <a:xfrm>
            <a:off x="609600" y="1066800"/>
            <a:ext cx="8020214" cy="41719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2949" name="Picture 5"/>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726018" name="Picture 2"/>
          <p:cNvPicPr>
            <a:picLocks noChangeAspect="1" noChangeArrowheads="1"/>
          </p:cNvPicPr>
          <p:nvPr/>
        </p:nvPicPr>
        <p:blipFill>
          <a:blip r:embed="rId4" cstate="print"/>
          <a:srcRect/>
          <a:stretch>
            <a:fillRect/>
          </a:stretch>
        </p:blipFill>
        <p:spPr bwMode="auto">
          <a:xfrm>
            <a:off x="533400" y="1066800"/>
            <a:ext cx="8015684" cy="488156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598" y="1076901"/>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625548" y="4101309"/>
            <a:ext cx="1442127" cy="1784075"/>
          </a:xfrm>
          <a:prstGeom prst="rect">
            <a:avLst/>
          </a:prstGeom>
        </p:spPr>
      </p:pic>
      <p:pic>
        <p:nvPicPr>
          <p:cNvPr id="9" name="Picture 8"/>
          <p:cNvPicPr>
            <a:picLocks noChangeAspect="1"/>
          </p:cNvPicPr>
          <p:nvPr/>
        </p:nvPicPr>
        <p:blipFill>
          <a:blip r:embed="rId4"/>
          <a:stretch>
            <a:fillRect/>
          </a:stretch>
        </p:blipFill>
        <p:spPr>
          <a:xfrm>
            <a:off x="2114235" y="1380240"/>
            <a:ext cx="4695183" cy="842371"/>
          </a:xfrm>
          <a:prstGeom prst="rect">
            <a:avLst/>
          </a:prstGeom>
        </p:spPr>
      </p:pic>
      <p:pic>
        <p:nvPicPr>
          <p:cNvPr id="10" name="Picture 9"/>
          <p:cNvPicPr>
            <a:picLocks noChangeAspect="1"/>
          </p:cNvPicPr>
          <p:nvPr/>
        </p:nvPicPr>
        <p:blipFill>
          <a:blip r:embed="rId5"/>
          <a:stretch>
            <a:fillRect/>
          </a:stretch>
        </p:blipFill>
        <p:spPr>
          <a:xfrm>
            <a:off x="2114236" y="2167454"/>
            <a:ext cx="4667564" cy="2679016"/>
          </a:xfrm>
          <a:prstGeom prst="rect">
            <a:avLst/>
          </a:prstGeom>
        </p:spPr>
      </p:pic>
    </p:spTree>
    <p:extLst>
      <p:ext uri="{BB962C8B-B14F-4D97-AF65-F5344CB8AC3E}">
        <p14:creationId xmlns:p14="http://schemas.microsoft.com/office/powerpoint/2010/main" val="165703912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0"/>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7908" y="922556"/>
            <a:ext cx="6081435" cy="3847207"/>
          </a:xfrm>
          <a:prstGeom prst="rect">
            <a:avLst/>
          </a:prstGeom>
          <a:noFill/>
        </p:spPr>
        <p:txBody>
          <a:bodyPr wrap="square" rtlCol="0">
            <a:spAutoFit/>
          </a:bodyPr>
          <a:lstStyle/>
          <a:p>
            <a:pPr algn="ctr"/>
            <a:r>
              <a:rPr lang="en-US" sz="4800" b="1">
                <a:latin typeface="Kristen ITC" panose="03050502040202030202" pitchFamily="66" charset="0"/>
              </a:rPr>
              <a:t>Lesson 37 </a:t>
            </a:r>
          </a:p>
          <a:p>
            <a:pPr algn="ctr"/>
            <a:endParaRPr lang="en-US" sz="2800">
              <a:latin typeface="Kristen ITC" panose="03050502040202030202" pitchFamily="66" charset="0"/>
            </a:endParaRPr>
          </a:p>
          <a:p>
            <a:pPr algn="ctr"/>
            <a:endParaRPr lang="en-US" sz="3600">
              <a:latin typeface="Kristen ITC" panose="03050502040202030202" pitchFamily="66" charset="0"/>
            </a:endParaRPr>
          </a:p>
          <a:p>
            <a:pPr algn="ctr"/>
            <a:r>
              <a:rPr lang="en-US" sz="3600">
                <a:latin typeface="Kristen ITC" panose="03050502040202030202" pitchFamily="66" charset="0"/>
              </a:rPr>
              <a:t>I can add or subtract 0 to get the same number.</a:t>
            </a:r>
            <a:endParaRPr lang="en-US" sz="28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16364079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Imagine More to Add 5</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5779" y="1003640"/>
            <a:ext cx="8072441" cy="400110"/>
          </a:xfrm>
          <a:prstGeom prst="rect">
            <a:avLst/>
          </a:prstGeom>
          <a:noFill/>
        </p:spPr>
        <p:txBody>
          <a:bodyPr wrap="square" rtlCol="0">
            <a:spAutoFit/>
          </a:bodyPr>
          <a:lstStyle/>
          <a:p>
            <a:pPr algn="ctr"/>
            <a:r>
              <a:rPr lang="en-US" sz="2000" b="1">
                <a:solidFill>
                  <a:srgbClr val="0070C0"/>
                </a:solidFill>
              </a:rPr>
              <a:t>Let’s do a few together.  Then, you will finish on your own.</a:t>
            </a:r>
            <a:endParaRPr lang="en-US" b="1">
              <a:solidFill>
                <a:srgbClr val="0070C0"/>
              </a:solidFill>
            </a:endParaRPr>
          </a:p>
        </p:txBody>
      </p:sp>
      <p:pic>
        <p:nvPicPr>
          <p:cNvPr id="4" name="Picture 3"/>
          <p:cNvPicPr>
            <a:picLocks noChangeAspect="1"/>
          </p:cNvPicPr>
          <p:nvPr/>
        </p:nvPicPr>
        <p:blipFill>
          <a:blip r:embed="rId4"/>
          <a:stretch>
            <a:fillRect/>
          </a:stretch>
        </p:blipFill>
        <p:spPr>
          <a:xfrm>
            <a:off x="3048000" y="1431645"/>
            <a:ext cx="4514389" cy="5108918"/>
          </a:xfrm>
          <a:prstGeom prst="rect">
            <a:avLst/>
          </a:prstGeom>
        </p:spPr>
      </p:pic>
      <p:pic>
        <p:nvPicPr>
          <p:cNvPr id="1026" name="Picture 2" descr="http://photos.gograph.com/thumbs/CSP/CSP992/k125369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555" y="3419062"/>
            <a:ext cx="2470696" cy="308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2456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830997"/>
          </a:xfrm>
          <a:prstGeom prst="rect">
            <a:avLst/>
          </a:prstGeom>
          <a:noFill/>
        </p:spPr>
        <p:txBody>
          <a:bodyPr wrap="square" rtlCol="0">
            <a:spAutoFit/>
          </a:bodyPr>
          <a:lstStyle/>
          <a:p>
            <a:pPr algn="ctr"/>
            <a:r>
              <a:rPr lang="en-US" sz="1600" b="1">
                <a:solidFill>
                  <a:srgbClr val="0000FF"/>
                </a:solidFill>
              </a:rPr>
              <a:t>Raise your hand when you know how many dots.  Ready?  Now, hide 1.  You can use your hand to hide one of the dots from your eyes, or you can just see it in your mind.  Now, how many dots are left?  Say the subtraction sentence starting with 2.  Ready?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2405061" y="2234648"/>
            <a:ext cx="4333875" cy="2343150"/>
          </a:xfrm>
          <a:prstGeom prst="rect">
            <a:avLst/>
          </a:prstGeom>
        </p:spPr>
      </p:pic>
    </p:spTree>
    <p:extLst>
      <p:ext uri="{BB962C8B-B14F-4D97-AF65-F5344CB8AC3E}">
        <p14:creationId xmlns:p14="http://schemas.microsoft.com/office/powerpoint/2010/main" val="173780118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4" name="Picture 13"/>
          <p:cNvPicPr>
            <a:picLocks noChangeAspect="1"/>
          </p:cNvPicPr>
          <p:nvPr/>
        </p:nvPicPr>
        <p:blipFill>
          <a:blip r:embed="rId4"/>
          <a:stretch>
            <a:fillRect/>
          </a:stretch>
        </p:blipFill>
        <p:spPr>
          <a:xfrm>
            <a:off x="2414587" y="2266950"/>
            <a:ext cx="4314825" cy="2324100"/>
          </a:xfrm>
          <a:prstGeom prst="rect">
            <a:avLst/>
          </a:prstGeom>
        </p:spPr>
      </p:pic>
      <p:pic>
        <p:nvPicPr>
          <p:cNvPr id="18434" name="Picture 2" descr="http://thumbs.dreamstime.com/t/cute-turtle-hides-its-shell-illustration-white-background-636794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86137" y="955111"/>
            <a:ext cx="7571724" cy="830997"/>
          </a:xfrm>
          <a:prstGeom prst="rect">
            <a:avLst/>
          </a:prstGeom>
          <a:noFill/>
        </p:spPr>
        <p:txBody>
          <a:bodyPr wrap="square" rtlCol="0">
            <a:spAutoFit/>
          </a:bodyPr>
          <a:lstStyle/>
          <a:p>
            <a:pPr algn="ctr"/>
            <a:r>
              <a:rPr lang="en-US" sz="1600" b="1">
                <a:solidFill>
                  <a:srgbClr val="0000FF"/>
                </a:solidFill>
              </a:rPr>
              <a:t>Raise your hand when you know how many dots.  Ready?  Now, hide 1.  You can use your hand to hide one of the dots from your eyes, or you can just see it in your mind.  Now, how many dots are left?  Say the subtraction sentence starting with 2.  Ready?</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Tree>
    <p:extLst>
      <p:ext uri="{BB962C8B-B14F-4D97-AF65-F5344CB8AC3E}">
        <p14:creationId xmlns:p14="http://schemas.microsoft.com/office/powerpoint/2010/main" val="12141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4587" y="2271712"/>
            <a:ext cx="4314825" cy="2314575"/>
          </a:xfrm>
          <a:prstGeom prst="rect">
            <a:avLst/>
          </a:prstGeom>
        </p:spPr>
      </p:pic>
      <p:sp>
        <p:nvSpPr>
          <p:cNvPr id="14" name="TextBox 13"/>
          <p:cNvSpPr txBox="1"/>
          <p:nvPr/>
        </p:nvSpPr>
        <p:spPr>
          <a:xfrm>
            <a:off x="786137" y="955111"/>
            <a:ext cx="7571724" cy="830997"/>
          </a:xfrm>
          <a:prstGeom prst="rect">
            <a:avLst/>
          </a:prstGeom>
          <a:noFill/>
        </p:spPr>
        <p:txBody>
          <a:bodyPr wrap="square" rtlCol="0">
            <a:spAutoFit/>
          </a:bodyPr>
          <a:lstStyle/>
          <a:p>
            <a:pPr algn="ctr"/>
            <a:r>
              <a:rPr lang="en-US" sz="1600" b="1">
                <a:solidFill>
                  <a:srgbClr val="0000FF"/>
                </a:solidFill>
              </a:rPr>
              <a:t>Raise your hand when you know how many dots.  Ready?  Now, hide 1.  You can use your hand to hide one of the dots from your eyes, or you can just see it in your mind.  Now, how many dots are left?  Say the subtraction sentence starting with 2.  Ready?</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Tree>
    <p:extLst>
      <p:ext uri="{BB962C8B-B14F-4D97-AF65-F5344CB8AC3E}">
        <p14:creationId xmlns:p14="http://schemas.microsoft.com/office/powerpoint/2010/main" val="23697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0300" y="2266950"/>
            <a:ext cx="4343400" cy="2324100"/>
          </a:xfrm>
          <a:prstGeom prst="rect">
            <a:avLst/>
          </a:prstGeom>
        </p:spPr>
      </p:pic>
      <p:sp>
        <p:nvSpPr>
          <p:cNvPr id="13" name="TextBox 12"/>
          <p:cNvSpPr txBox="1"/>
          <p:nvPr/>
        </p:nvSpPr>
        <p:spPr>
          <a:xfrm>
            <a:off x="786137" y="955111"/>
            <a:ext cx="7571724" cy="830997"/>
          </a:xfrm>
          <a:prstGeom prst="rect">
            <a:avLst/>
          </a:prstGeom>
          <a:noFill/>
        </p:spPr>
        <p:txBody>
          <a:bodyPr wrap="square" rtlCol="0">
            <a:spAutoFit/>
          </a:bodyPr>
          <a:lstStyle/>
          <a:p>
            <a:pPr algn="ctr"/>
            <a:r>
              <a:rPr lang="en-US" sz="1600" b="1">
                <a:solidFill>
                  <a:srgbClr val="0000FF"/>
                </a:solidFill>
              </a:rPr>
              <a:t>Raise your hand when you know how many dots.  Ready?  Now, hide 1.  You can use your hand to hide one of the dots from your eyes, or you can just see it in your mind.  Now, how many dots are left?  Say the subtraction sentence starting with 2.  Ready?</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Tree>
    <p:extLst>
      <p:ext uri="{BB962C8B-B14F-4D97-AF65-F5344CB8AC3E}">
        <p14:creationId xmlns:p14="http://schemas.microsoft.com/office/powerpoint/2010/main" val="14452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05062" y="2281237"/>
            <a:ext cx="4333875" cy="2295525"/>
          </a:xfrm>
          <a:prstGeom prst="rect">
            <a:avLst/>
          </a:prstGeom>
        </p:spPr>
      </p:pic>
      <p:sp>
        <p:nvSpPr>
          <p:cNvPr id="14" name="TextBox 13"/>
          <p:cNvSpPr txBox="1"/>
          <p:nvPr/>
        </p:nvSpPr>
        <p:spPr>
          <a:xfrm>
            <a:off x="786137" y="955111"/>
            <a:ext cx="7571724" cy="830997"/>
          </a:xfrm>
          <a:prstGeom prst="rect">
            <a:avLst/>
          </a:prstGeom>
          <a:noFill/>
        </p:spPr>
        <p:txBody>
          <a:bodyPr wrap="square" rtlCol="0">
            <a:spAutoFit/>
          </a:bodyPr>
          <a:lstStyle/>
          <a:p>
            <a:pPr algn="ctr"/>
            <a:r>
              <a:rPr lang="en-US" sz="1600" b="1">
                <a:solidFill>
                  <a:srgbClr val="0000FF"/>
                </a:solidFill>
              </a:rPr>
              <a:t>Raise your hand when you know how many dots.  Ready?  Now, hide 1.  You can use your hand to hide one of the dots from your eyes, or you can just see it in your mind.  Now, how many dots are left?  Say the subtraction sentence starting with 2.  Ready?</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Tree>
    <p:extLst>
      <p:ext uri="{BB962C8B-B14F-4D97-AF65-F5344CB8AC3E}">
        <p14:creationId xmlns:p14="http://schemas.microsoft.com/office/powerpoint/2010/main" val="32679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6467" name="Picture 3"/>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471042" name="Picture 2"/>
          <p:cNvPicPr>
            <a:picLocks noChangeAspect="1" noChangeArrowheads="1"/>
          </p:cNvPicPr>
          <p:nvPr/>
        </p:nvPicPr>
        <p:blipFill>
          <a:blip r:embed="rId4" cstate="print"/>
          <a:srcRect/>
          <a:stretch>
            <a:fillRect/>
          </a:stretch>
        </p:blipFill>
        <p:spPr bwMode="auto">
          <a:xfrm>
            <a:off x="533400" y="1295400"/>
            <a:ext cx="8058150" cy="27813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Cross Out 2 to Subtract</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5779" y="1003640"/>
            <a:ext cx="8072441" cy="400110"/>
          </a:xfrm>
          <a:prstGeom prst="rect">
            <a:avLst/>
          </a:prstGeom>
          <a:noFill/>
        </p:spPr>
        <p:txBody>
          <a:bodyPr wrap="square" rtlCol="0">
            <a:spAutoFit/>
          </a:bodyPr>
          <a:lstStyle/>
          <a:p>
            <a:pPr algn="ctr"/>
            <a:r>
              <a:rPr lang="en-US" sz="2000" b="1">
                <a:solidFill>
                  <a:srgbClr val="0070C0"/>
                </a:solidFill>
              </a:rPr>
              <a:t>Let’s do a few together.  Then, you will finish on your own.</a:t>
            </a:r>
            <a:endParaRPr lang="en-US" b="1">
              <a:solidFill>
                <a:srgbClr val="0070C0"/>
              </a:solidFill>
            </a:endParaRPr>
          </a:p>
        </p:txBody>
      </p:sp>
      <p:pic>
        <p:nvPicPr>
          <p:cNvPr id="3" name="Picture 2"/>
          <p:cNvPicPr>
            <a:picLocks noChangeAspect="1"/>
          </p:cNvPicPr>
          <p:nvPr/>
        </p:nvPicPr>
        <p:blipFill>
          <a:blip r:embed="rId4"/>
          <a:stretch>
            <a:fillRect/>
          </a:stretch>
        </p:blipFill>
        <p:spPr>
          <a:xfrm>
            <a:off x="2199848" y="1526860"/>
            <a:ext cx="4744302" cy="4954692"/>
          </a:xfrm>
          <a:prstGeom prst="rect">
            <a:avLst/>
          </a:prstGeom>
        </p:spPr>
      </p:pic>
      <p:pic>
        <p:nvPicPr>
          <p:cNvPr id="2050" name="Picture 2" descr="https://openclipart.org/image/2400px/svg_to_png/26556/raemi-Cross-Ou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089" y="51816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openclipart.org/image/2400px/svg_to_png/26556/raemi-Cross-Ou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083" y="5181600"/>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0235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066800"/>
            <a:ext cx="7010400" cy="707886"/>
          </a:xfrm>
          <a:prstGeom prst="rect">
            <a:avLst/>
          </a:prstGeom>
          <a:noFill/>
        </p:spPr>
        <p:txBody>
          <a:bodyPr wrap="square" rtlCol="0">
            <a:spAutoFit/>
          </a:bodyPr>
          <a:lstStyle/>
          <a:p>
            <a:pPr algn="ctr"/>
            <a:r>
              <a:rPr lang="en-US" sz="2000" b="1">
                <a:solidFill>
                  <a:srgbClr val="0000FF"/>
                </a:solidFill>
              </a:rPr>
              <a:t>What do you notice on the floor and on the board?</a:t>
            </a:r>
          </a:p>
          <a:p>
            <a:pPr algn="ctr"/>
            <a:r>
              <a:rPr lang="en-US" sz="2000" b="1">
                <a:solidFill>
                  <a:srgbClr val="0000FF"/>
                </a:solidFill>
              </a:rPr>
              <a:t>Do you remember what we call this?</a:t>
            </a:r>
          </a:p>
        </p:txBody>
      </p:sp>
      <p:pic>
        <p:nvPicPr>
          <p:cNvPr id="732162" name="Picture 2"/>
          <p:cNvPicPr>
            <a:picLocks noChangeAspect="1" noChangeArrowheads="1"/>
          </p:cNvPicPr>
          <p:nvPr/>
        </p:nvPicPr>
        <p:blipFill>
          <a:blip r:embed="rId3" cstate="print"/>
          <a:srcRect/>
          <a:stretch>
            <a:fillRect/>
          </a:stretch>
        </p:blipFill>
        <p:spPr bwMode="auto">
          <a:xfrm>
            <a:off x="1295400" y="2438400"/>
            <a:ext cx="6324600" cy="1114425"/>
          </a:xfrm>
          <a:prstGeom prst="rect">
            <a:avLst/>
          </a:prstGeom>
          <a:noFill/>
          <a:ln w="9525">
            <a:noFill/>
            <a:miter lim="800000"/>
            <a:headEnd/>
            <a:tailEnd/>
          </a:ln>
        </p:spPr>
      </p:pic>
      <p:sp>
        <p:nvSpPr>
          <p:cNvPr id="15" name="TextBox 14"/>
          <p:cNvSpPr txBox="1"/>
          <p:nvPr/>
        </p:nvSpPr>
        <p:spPr>
          <a:xfrm>
            <a:off x="990600" y="1066800"/>
            <a:ext cx="7010400" cy="707886"/>
          </a:xfrm>
          <a:prstGeom prst="rect">
            <a:avLst/>
          </a:prstGeom>
          <a:noFill/>
        </p:spPr>
        <p:txBody>
          <a:bodyPr wrap="square" rtlCol="0">
            <a:spAutoFit/>
          </a:bodyPr>
          <a:lstStyle/>
          <a:p>
            <a:pPr algn="ctr"/>
            <a:r>
              <a:rPr lang="en-US" sz="2000" b="1">
                <a:solidFill>
                  <a:srgbClr val="FF0000"/>
                </a:solidFill>
              </a:rPr>
              <a:t>I need someone to start at the beginning of the number path on the floor.  Count and walk 5 spaces to get to the number 5.</a:t>
            </a:r>
          </a:p>
        </p:txBody>
      </p:sp>
      <p:sp>
        <p:nvSpPr>
          <p:cNvPr id="16" name="TextBox 15"/>
          <p:cNvSpPr txBox="1"/>
          <p:nvPr/>
        </p:nvSpPr>
        <p:spPr>
          <a:xfrm>
            <a:off x="990600" y="1066800"/>
            <a:ext cx="7010400" cy="707886"/>
          </a:xfrm>
          <a:prstGeom prst="rect">
            <a:avLst/>
          </a:prstGeom>
          <a:noFill/>
        </p:spPr>
        <p:txBody>
          <a:bodyPr wrap="square" rtlCol="0">
            <a:spAutoFit/>
          </a:bodyPr>
          <a:lstStyle/>
          <a:p>
            <a:pPr algn="ctr"/>
            <a:r>
              <a:rPr lang="en-US" sz="2000" b="1">
                <a:solidFill>
                  <a:srgbClr val="00B050"/>
                </a:solidFill>
              </a:rPr>
              <a:t>I want to make an addition sentence starting with the number 5.  Would I be adding more or taking some away?</a:t>
            </a:r>
          </a:p>
        </p:txBody>
      </p:sp>
      <p:sp>
        <p:nvSpPr>
          <p:cNvPr id="18" name="TextBox 17"/>
          <p:cNvSpPr txBox="1"/>
          <p:nvPr/>
        </p:nvSpPr>
        <p:spPr>
          <a:xfrm>
            <a:off x="990600" y="1066800"/>
            <a:ext cx="7010400" cy="707886"/>
          </a:xfrm>
          <a:prstGeom prst="rect">
            <a:avLst/>
          </a:prstGeom>
          <a:noFill/>
        </p:spPr>
        <p:txBody>
          <a:bodyPr wrap="square" rtlCol="0">
            <a:spAutoFit/>
          </a:bodyPr>
          <a:lstStyle/>
          <a:p>
            <a:pPr algn="ctr"/>
            <a:r>
              <a:rPr lang="en-US" sz="2000" b="1">
                <a:solidFill>
                  <a:srgbClr val="7030A0"/>
                </a:solidFill>
              </a:rPr>
              <a:t>Go forward 3 hops on the path to show 3 more.</a:t>
            </a:r>
          </a:p>
          <a:p>
            <a:pPr algn="ctr"/>
            <a:r>
              <a:rPr lang="en-US" sz="2000" b="1">
                <a:solidFill>
                  <a:srgbClr val="7030A0"/>
                </a:solidFill>
              </a:rPr>
              <a:t>Where did you land?</a:t>
            </a:r>
          </a:p>
        </p:txBody>
      </p:sp>
      <p:sp>
        <p:nvSpPr>
          <p:cNvPr id="20" name="TextBox 19"/>
          <p:cNvSpPr txBox="1"/>
          <p:nvPr/>
        </p:nvSpPr>
        <p:spPr>
          <a:xfrm>
            <a:off x="2362200" y="4495800"/>
            <a:ext cx="4419600" cy="523220"/>
          </a:xfrm>
          <a:prstGeom prst="rect">
            <a:avLst/>
          </a:prstGeom>
          <a:noFill/>
        </p:spPr>
        <p:txBody>
          <a:bodyPr wrap="square" rtlCol="0">
            <a:spAutoFit/>
          </a:bodyPr>
          <a:lstStyle/>
          <a:p>
            <a:pPr algn="ctr"/>
            <a:r>
              <a:rPr lang="en-US" sz="2800" b="1"/>
              <a:t>____ + ____ = ____       </a:t>
            </a:r>
          </a:p>
        </p:txBody>
      </p:sp>
      <p:pic>
        <p:nvPicPr>
          <p:cNvPr id="732164" name="Picture 4" descr="http://www.cutecliparts.com/wp-content/uploads/2015/07/Hopping-Bunny-clip-art-image-white-bunny-rabbit-hopping.-215x300.pn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a:off x="304800" y="4343400"/>
            <a:ext cx="1600200" cy="2232837"/>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0-ppt_w/2"/>
                                          </p:val>
                                        </p:tav>
                                      </p:tavLst>
                                    </p:anim>
                                    <p:anim calcmode="lin" valueType="num">
                                      <p:cBhvr additive="base">
                                        <p:cTn id="7" dur="500"/>
                                        <p:tgtEl>
                                          <p:spTgt spid="24"/>
                                        </p:tgtEl>
                                        <p:attrNameLst>
                                          <p:attrName>ppt_y</p:attrName>
                                        </p:attrNameLst>
                                      </p:cBhvr>
                                      <p:tavLst>
                                        <p:tav tm="0">
                                          <p:val>
                                            <p:strVal val="ppt_y"/>
                                          </p:val>
                                        </p:tav>
                                        <p:tav tm="100000">
                                          <p:val>
                                            <p:strVal val="ppt_y"/>
                                          </p:val>
                                        </p:tav>
                                      </p:tavLst>
                                    </p:anim>
                                    <p:set>
                                      <p:cBhvr>
                                        <p:cTn id="8" dur="1" fill="hold">
                                          <p:stCondLst>
                                            <p:cond delay="499"/>
                                          </p:stCondLst>
                                        </p:cTn>
                                        <p:tgtEl>
                                          <p:spTgt spid="2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0-ppt_w/2"/>
                                          </p:val>
                                        </p:tav>
                                      </p:tavLst>
                                    </p:anim>
                                    <p:anim calcmode="lin" valueType="num">
                                      <p:cBhvr additive="base">
                                        <p:cTn id="17" dur="500"/>
                                        <p:tgtEl>
                                          <p:spTgt spid="15"/>
                                        </p:tgtEl>
                                        <p:attrNameLst>
                                          <p:attrName>ppt_y</p:attrName>
                                        </p:attrNameLst>
                                      </p:cBhvr>
                                      <p:tavLst>
                                        <p:tav tm="0">
                                          <p:val>
                                            <p:strVal val="ppt_y"/>
                                          </p:val>
                                        </p:tav>
                                        <p:tav tm="100000">
                                          <p:val>
                                            <p:strVal val="ppt_y"/>
                                          </p:val>
                                        </p:tav>
                                      </p:tavLst>
                                    </p:anim>
                                    <p:set>
                                      <p:cBhvr>
                                        <p:cTn id="18" dur="1" fill="hold">
                                          <p:stCondLst>
                                            <p:cond delay="499"/>
                                          </p:stCondLst>
                                        </p:cTn>
                                        <p:tgtEl>
                                          <p:spTgt spid="15"/>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6"/>
                                        </p:tgtEl>
                                        <p:attrNameLst>
                                          <p:attrName>ppt_x</p:attrName>
                                        </p:attrNameLst>
                                      </p:cBhvr>
                                      <p:tavLst>
                                        <p:tav tm="0">
                                          <p:val>
                                            <p:strVal val="ppt_x"/>
                                          </p:val>
                                        </p:tav>
                                        <p:tav tm="100000">
                                          <p:val>
                                            <p:strVal val="0-ppt_w/2"/>
                                          </p:val>
                                        </p:tav>
                                      </p:tavLst>
                                    </p:anim>
                                    <p:anim calcmode="lin" valueType="num">
                                      <p:cBhvr additive="base">
                                        <p:cTn id="27" dur="500"/>
                                        <p:tgtEl>
                                          <p:spTgt spid="16"/>
                                        </p:tgtEl>
                                        <p:attrNameLst>
                                          <p:attrName>ppt_y</p:attrName>
                                        </p:attrNameLst>
                                      </p:cBhvr>
                                      <p:tavLst>
                                        <p:tav tm="0">
                                          <p:val>
                                            <p:strVal val="ppt_y"/>
                                          </p:val>
                                        </p:tav>
                                        <p:tav tm="100000">
                                          <p:val>
                                            <p:strVal val="ppt_y"/>
                                          </p:val>
                                        </p:tav>
                                      </p:tavLst>
                                    </p:anim>
                                    <p:set>
                                      <p:cBhvr>
                                        <p:cTn id="28" dur="1" fill="hold">
                                          <p:stCondLst>
                                            <p:cond delay="499"/>
                                          </p:stCondLst>
                                        </p:cTn>
                                        <p:tgtEl>
                                          <p:spTgt spid="16"/>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5" grpId="1"/>
      <p:bldP spid="16" grpId="0"/>
      <p:bldP spid="16" grpId="1"/>
      <p:bldP spid="18" grpId="0"/>
      <p:bldP spid="20"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295400"/>
            <a:ext cx="7010400" cy="707886"/>
          </a:xfrm>
          <a:prstGeom prst="rect">
            <a:avLst/>
          </a:prstGeom>
          <a:noFill/>
        </p:spPr>
        <p:txBody>
          <a:bodyPr wrap="square" rtlCol="0">
            <a:spAutoFit/>
          </a:bodyPr>
          <a:lstStyle/>
          <a:p>
            <a:pPr algn="ctr"/>
            <a:r>
              <a:rPr lang="en-US" sz="2000" b="1">
                <a:solidFill>
                  <a:srgbClr val="00B050"/>
                </a:solidFill>
              </a:rPr>
              <a:t>Now, I need someone to stand on the number 8.  I want to make a subtraction sentence starting with 8.  How do we do that?</a:t>
            </a:r>
          </a:p>
        </p:txBody>
      </p:sp>
      <p:pic>
        <p:nvPicPr>
          <p:cNvPr id="732162" name="Picture 2"/>
          <p:cNvPicPr>
            <a:picLocks noChangeAspect="1" noChangeArrowheads="1"/>
          </p:cNvPicPr>
          <p:nvPr/>
        </p:nvPicPr>
        <p:blipFill>
          <a:blip r:embed="rId3" cstate="print"/>
          <a:srcRect/>
          <a:stretch>
            <a:fillRect/>
          </a:stretch>
        </p:blipFill>
        <p:spPr bwMode="auto">
          <a:xfrm>
            <a:off x="1295400" y="2590800"/>
            <a:ext cx="6324600" cy="1114425"/>
          </a:xfrm>
          <a:prstGeom prst="rect">
            <a:avLst/>
          </a:prstGeom>
          <a:noFill/>
          <a:ln w="9525">
            <a:noFill/>
            <a:miter lim="800000"/>
            <a:headEnd/>
            <a:tailEnd/>
          </a:ln>
        </p:spPr>
      </p:pic>
      <p:sp>
        <p:nvSpPr>
          <p:cNvPr id="20" name="TextBox 19"/>
          <p:cNvSpPr txBox="1"/>
          <p:nvPr/>
        </p:nvSpPr>
        <p:spPr>
          <a:xfrm>
            <a:off x="2362200" y="4495800"/>
            <a:ext cx="4419600" cy="769441"/>
          </a:xfrm>
          <a:prstGeom prst="rect">
            <a:avLst/>
          </a:prstGeom>
          <a:noFill/>
        </p:spPr>
        <p:txBody>
          <a:bodyPr wrap="square" rtlCol="0">
            <a:spAutoFit/>
          </a:bodyPr>
          <a:lstStyle/>
          <a:p>
            <a:pPr algn="ctr"/>
            <a:r>
              <a:rPr lang="en-US" sz="4400" b="1"/>
              <a:t>8 - 3 = ____       </a:t>
            </a:r>
          </a:p>
        </p:txBody>
      </p:sp>
      <p:pic>
        <p:nvPicPr>
          <p:cNvPr id="734210" name="Picture 2" descr="http://www2.asd.wednet.edu/Pioneer/barnard/resources/clart/images/animal/frog%20jump.gif"/>
          <p:cNvPicPr>
            <a:picLocks noChangeAspect="1" noChangeArrowheads="1"/>
          </p:cNvPicPr>
          <p:nvPr/>
        </p:nvPicPr>
        <p:blipFill>
          <a:blip r:embed="rId4" cstate="print"/>
          <a:srcRect/>
          <a:stretch>
            <a:fillRect/>
          </a:stretch>
        </p:blipFill>
        <p:spPr bwMode="auto">
          <a:xfrm flipH="1">
            <a:off x="7391400" y="3962400"/>
            <a:ext cx="1219200" cy="2628169"/>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914400"/>
            <a:ext cx="7010400" cy="984885"/>
          </a:xfrm>
          <a:prstGeom prst="rect">
            <a:avLst/>
          </a:prstGeom>
          <a:noFill/>
        </p:spPr>
        <p:txBody>
          <a:bodyPr wrap="square" rtlCol="0">
            <a:spAutoFit/>
          </a:bodyPr>
          <a:lstStyle/>
          <a:p>
            <a:pPr algn="ctr"/>
            <a:endParaRPr lang="en-US" b="1">
              <a:solidFill>
                <a:srgbClr val="0000FF"/>
              </a:solidFill>
            </a:endParaRPr>
          </a:p>
          <a:p>
            <a:pPr algn="ctr"/>
            <a:r>
              <a:rPr lang="en-US" sz="2000" b="1"/>
              <a:t>There were 4 pigeons on the sidewalk.  5 more pigeons came to join them.  How many pigeons are there now?</a:t>
            </a:r>
          </a:p>
        </p:txBody>
      </p:sp>
      <p:pic>
        <p:nvPicPr>
          <p:cNvPr id="732162" name="Picture 2"/>
          <p:cNvPicPr>
            <a:picLocks noChangeAspect="1" noChangeArrowheads="1"/>
          </p:cNvPicPr>
          <p:nvPr/>
        </p:nvPicPr>
        <p:blipFill>
          <a:blip r:embed="rId3" cstate="print"/>
          <a:srcRect/>
          <a:stretch>
            <a:fillRect/>
          </a:stretch>
        </p:blipFill>
        <p:spPr bwMode="auto">
          <a:xfrm>
            <a:off x="1371600" y="2590800"/>
            <a:ext cx="6324600" cy="1114425"/>
          </a:xfrm>
          <a:prstGeom prst="rect">
            <a:avLst/>
          </a:prstGeom>
          <a:noFill/>
          <a:ln w="9525">
            <a:noFill/>
            <a:miter lim="800000"/>
            <a:headEnd/>
            <a:tailEnd/>
          </a:ln>
        </p:spPr>
      </p:pic>
      <p:sp>
        <p:nvSpPr>
          <p:cNvPr id="20" name="TextBox 19"/>
          <p:cNvSpPr txBox="1"/>
          <p:nvPr/>
        </p:nvSpPr>
        <p:spPr>
          <a:xfrm>
            <a:off x="2133600" y="4495800"/>
            <a:ext cx="4800600" cy="769441"/>
          </a:xfrm>
          <a:prstGeom prst="rect">
            <a:avLst/>
          </a:prstGeom>
          <a:noFill/>
        </p:spPr>
        <p:txBody>
          <a:bodyPr wrap="square" rtlCol="0">
            <a:spAutoFit/>
          </a:bodyPr>
          <a:lstStyle/>
          <a:p>
            <a:pPr algn="ctr"/>
            <a:r>
              <a:rPr lang="en-US" sz="4400" b="1"/>
              <a:t>____ + ____ = ____       </a:t>
            </a:r>
          </a:p>
        </p:txBody>
      </p:sp>
      <p:pic>
        <p:nvPicPr>
          <p:cNvPr id="737282" name="Picture 2" descr="http://worldartsme.com/images/pigeon-clipart-1.jpg"/>
          <p:cNvPicPr>
            <a:picLocks noChangeAspect="1" noChangeArrowheads="1"/>
          </p:cNvPicPr>
          <p:nvPr/>
        </p:nvPicPr>
        <p:blipFill>
          <a:blip r:embed="rId4" cstate="print"/>
          <a:srcRect/>
          <a:stretch>
            <a:fillRect/>
          </a:stretch>
        </p:blipFill>
        <p:spPr bwMode="auto">
          <a:xfrm>
            <a:off x="304800" y="5181600"/>
            <a:ext cx="1454636" cy="1371600"/>
          </a:xfrm>
          <a:prstGeom prst="rect">
            <a:avLst/>
          </a:prstGeom>
          <a:noFill/>
        </p:spPr>
      </p:pic>
      <p:pic>
        <p:nvPicPr>
          <p:cNvPr id="11" name="Picture 2" descr="http://worldartsme.com/images/pigeon-clipart-1.jpg"/>
          <p:cNvPicPr>
            <a:picLocks noChangeAspect="1" noChangeArrowheads="1"/>
          </p:cNvPicPr>
          <p:nvPr/>
        </p:nvPicPr>
        <p:blipFill>
          <a:blip r:embed="rId5" cstate="print"/>
          <a:srcRect/>
          <a:stretch>
            <a:fillRect/>
          </a:stretch>
        </p:blipFill>
        <p:spPr bwMode="auto">
          <a:xfrm flipH="1">
            <a:off x="7315200" y="5181600"/>
            <a:ext cx="1524000" cy="1371600"/>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Pretend that the 5 pigeons flew away again.  </a:t>
            </a:r>
          </a:p>
          <a:p>
            <a:pPr algn="ctr"/>
            <a:r>
              <a:rPr lang="en-US" sz="2000" b="1"/>
              <a:t>Let’s show the new story!</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590800"/>
            <a:ext cx="6324600" cy="1114425"/>
          </a:xfrm>
          <a:prstGeom prst="rect">
            <a:avLst/>
          </a:prstGeom>
          <a:noFill/>
          <a:ln w="9525">
            <a:noFill/>
            <a:miter lim="800000"/>
            <a:headEnd/>
            <a:tailEnd/>
          </a:ln>
        </p:spPr>
      </p:pic>
      <p:sp>
        <p:nvSpPr>
          <p:cNvPr id="20" name="TextBox 19"/>
          <p:cNvSpPr txBox="1"/>
          <p:nvPr/>
        </p:nvSpPr>
        <p:spPr>
          <a:xfrm>
            <a:off x="2133600" y="4495800"/>
            <a:ext cx="4800600" cy="769441"/>
          </a:xfrm>
          <a:prstGeom prst="rect">
            <a:avLst/>
          </a:prstGeom>
          <a:noFill/>
        </p:spPr>
        <p:txBody>
          <a:bodyPr wrap="square" rtlCol="0">
            <a:spAutoFit/>
          </a:bodyPr>
          <a:lstStyle/>
          <a:p>
            <a:pPr algn="ctr"/>
            <a:r>
              <a:rPr lang="en-US" sz="4400" b="1"/>
              <a:t>____ - ____ = ____       </a:t>
            </a:r>
          </a:p>
        </p:txBody>
      </p:sp>
      <p:pic>
        <p:nvPicPr>
          <p:cNvPr id="737282" name="Picture 2" descr="http://worldartsme.com/images/pigeon-clipart-1.jpg"/>
          <p:cNvPicPr>
            <a:picLocks noChangeAspect="1" noChangeArrowheads="1"/>
          </p:cNvPicPr>
          <p:nvPr/>
        </p:nvPicPr>
        <p:blipFill>
          <a:blip r:embed="rId4" cstate="print"/>
          <a:srcRect/>
          <a:stretch>
            <a:fillRect/>
          </a:stretch>
        </p:blipFill>
        <p:spPr bwMode="auto">
          <a:xfrm>
            <a:off x="304800" y="5181600"/>
            <a:ext cx="1454636" cy="1371600"/>
          </a:xfrm>
          <a:prstGeom prst="rect">
            <a:avLst/>
          </a:prstGeom>
          <a:noFill/>
        </p:spPr>
      </p:pic>
      <p:pic>
        <p:nvPicPr>
          <p:cNvPr id="11" name="Picture 2" descr="http://worldartsme.com/images/pigeon-clipart-1.jpg"/>
          <p:cNvPicPr>
            <a:picLocks noChangeAspect="1" noChangeArrowheads="1"/>
          </p:cNvPicPr>
          <p:nvPr/>
        </p:nvPicPr>
        <p:blipFill>
          <a:blip r:embed="rId5" cstate="print"/>
          <a:srcRect/>
          <a:stretch>
            <a:fillRect/>
          </a:stretch>
        </p:blipFill>
        <p:spPr bwMode="auto">
          <a:xfrm flipH="1">
            <a:off x="7315200" y="5181600"/>
            <a:ext cx="1524000" cy="1371600"/>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There were 3 caterpillars eating leaves.  4 more caterpillars joined them.  How many caterpillars are there now?</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514600"/>
            <a:ext cx="6324600" cy="1114425"/>
          </a:xfrm>
          <a:prstGeom prst="rect">
            <a:avLst/>
          </a:prstGeom>
          <a:noFill/>
          <a:ln w="9525">
            <a:noFill/>
            <a:miter lim="800000"/>
            <a:headEnd/>
            <a:tailEnd/>
          </a:ln>
        </p:spPr>
      </p:pic>
      <p:sp>
        <p:nvSpPr>
          <p:cNvPr id="20" name="TextBox 19"/>
          <p:cNvSpPr txBox="1"/>
          <p:nvPr/>
        </p:nvSpPr>
        <p:spPr>
          <a:xfrm>
            <a:off x="2133600" y="4495800"/>
            <a:ext cx="4800600" cy="769441"/>
          </a:xfrm>
          <a:prstGeom prst="rect">
            <a:avLst/>
          </a:prstGeom>
          <a:noFill/>
        </p:spPr>
        <p:txBody>
          <a:bodyPr wrap="square" rtlCol="0">
            <a:spAutoFit/>
          </a:bodyPr>
          <a:lstStyle/>
          <a:p>
            <a:pPr algn="ctr"/>
            <a:r>
              <a:rPr lang="en-US" sz="4400" b="1"/>
              <a:t>____ + ____ = ____       </a:t>
            </a:r>
          </a:p>
        </p:txBody>
      </p:sp>
      <p:pic>
        <p:nvPicPr>
          <p:cNvPr id="739330" name="Picture 2" descr="http://thumbs.dreamstime.com/t/caterpillar-meal-time-illustration-eating-leaf-31342342.jpg"/>
          <p:cNvPicPr>
            <a:picLocks noChangeAspect="1" noChangeArrowheads="1"/>
          </p:cNvPicPr>
          <p:nvPr/>
        </p:nvPicPr>
        <p:blipFill>
          <a:blip r:embed="rId4" cstate="print"/>
          <a:srcRect/>
          <a:stretch>
            <a:fillRect/>
          </a:stretch>
        </p:blipFill>
        <p:spPr bwMode="auto">
          <a:xfrm>
            <a:off x="304800" y="4724400"/>
            <a:ext cx="2119312" cy="1905001"/>
          </a:xfrm>
          <a:prstGeom prst="rect">
            <a:avLst/>
          </a:prstGeom>
          <a:noFill/>
        </p:spPr>
      </p:pic>
      <p:pic>
        <p:nvPicPr>
          <p:cNvPr id="13" name="Picture 2" descr="http://thumbs.dreamstime.com/t/caterpillar-meal-time-illustration-eating-leaf-31342342.jpg"/>
          <p:cNvPicPr>
            <a:picLocks noChangeAspect="1" noChangeArrowheads="1"/>
          </p:cNvPicPr>
          <p:nvPr/>
        </p:nvPicPr>
        <p:blipFill>
          <a:blip r:embed="rId4" cstate="print"/>
          <a:srcRect/>
          <a:stretch>
            <a:fillRect/>
          </a:stretch>
        </p:blipFill>
        <p:spPr bwMode="auto">
          <a:xfrm flipH="1">
            <a:off x="6781800" y="4724399"/>
            <a:ext cx="1981200" cy="1905001"/>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Pretend that the 4 caterpillars got full and crawled away.</a:t>
            </a:r>
          </a:p>
          <a:p>
            <a:pPr algn="ctr"/>
            <a:r>
              <a:rPr lang="en-US" sz="2000" b="1"/>
              <a:t>Let’s show the new story!</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438400"/>
            <a:ext cx="6324600" cy="1114425"/>
          </a:xfrm>
          <a:prstGeom prst="rect">
            <a:avLst/>
          </a:prstGeom>
          <a:noFill/>
          <a:ln w="9525">
            <a:noFill/>
            <a:miter lim="800000"/>
            <a:headEnd/>
            <a:tailEnd/>
          </a:ln>
        </p:spPr>
      </p:pic>
      <p:sp>
        <p:nvSpPr>
          <p:cNvPr id="20" name="TextBox 19"/>
          <p:cNvSpPr txBox="1"/>
          <p:nvPr/>
        </p:nvSpPr>
        <p:spPr>
          <a:xfrm>
            <a:off x="2133600" y="4495800"/>
            <a:ext cx="4800600" cy="769441"/>
          </a:xfrm>
          <a:prstGeom prst="rect">
            <a:avLst/>
          </a:prstGeom>
          <a:noFill/>
        </p:spPr>
        <p:txBody>
          <a:bodyPr wrap="square" rtlCol="0">
            <a:spAutoFit/>
          </a:bodyPr>
          <a:lstStyle/>
          <a:p>
            <a:pPr algn="ctr"/>
            <a:r>
              <a:rPr lang="en-US" sz="4400" b="1"/>
              <a:t>____ - ____ = ____       </a:t>
            </a:r>
          </a:p>
        </p:txBody>
      </p:sp>
      <p:pic>
        <p:nvPicPr>
          <p:cNvPr id="739330" name="Picture 2" descr="http://thumbs.dreamstime.com/t/caterpillar-meal-time-illustration-eating-leaf-31342342.jpg"/>
          <p:cNvPicPr>
            <a:picLocks noChangeAspect="1" noChangeArrowheads="1"/>
          </p:cNvPicPr>
          <p:nvPr/>
        </p:nvPicPr>
        <p:blipFill>
          <a:blip r:embed="rId4" cstate="print"/>
          <a:srcRect/>
          <a:stretch>
            <a:fillRect/>
          </a:stretch>
        </p:blipFill>
        <p:spPr bwMode="auto">
          <a:xfrm>
            <a:off x="304800" y="4724400"/>
            <a:ext cx="2119312" cy="1905001"/>
          </a:xfrm>
          <a:prstGeom prst="rect">
            <a:avLst/>
          </a:prstGeom>
          <a:noFill/>
        </p:spPr>
      </p:pic>
      <p:pic>
        <p:nvPicPr>
          <p:cNvPr id="13" name="Picture 2" descr="http://thumbs.dreamstime.com/t/caterpillar-meal-time-illustration-eating-leaf-31342342.jpg"/>
          <p:cNvPicPr>
            <a:picLocks noChangeAspect="1" noChangeArrowheads="1"/>
          </p:cNvPicPr>
          <p:nvPr/>
        </p:nvPicPr>
        <p:blipFill>
          <a:blip r:embed="rId4" cstate="print"/>
          <a:srcRect/>
          <a:stretch>
            <a:fillRect/>
          </a:stretch>
        </p:blipFill>
        <p:spPr bwMode="auto">
          <a:xfrm flipH="1">
            <a:off x="6781800" y="4724399"/>
            <a:ext cx="1981200" cy="1905001"/>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There were 2 kites flying in the air.  6 more kites joined them.  How many kites are there now? </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590800"/>
            <a:ext cx="6324600" cy="1114425"/>
          </a:xfrm>
          <a:prstGeom prst="rect">
            <a:avLst/>
          </a:prstGeom>
          <a:noFill/>
          <a:ln w="9525">
            <a:noFill/>
            <a:miter lim="800000"/>
            <a:headEnd/>
            <a:tailEnd/>
          </a:ln>
        </p:spPr>
      </p:pic>
      <p:sp>
        <p:nvSpPr>
          <p:cNvPr id="20" name="TextBox 19"/>
          <p:cNvSpPr txBox="1"/>
          <p:nvPr/>
        </p:nvSpPr>
        <p:spPr>
          <a:xfrm>
            <a:off x="2133600" y="4495800"/>
            <a:ext cx="4800600" cy="769441"/>
          </a:xfrm>
          <a:prstGeom prst="rect">
            <a:avLst/>
          </a:prstGeom>
          <a:noFill/>
        </p:spPr>
        <p:txBody>
          <a:bodyPr wrap="square" rtlCol="0">
            <a:spAutoFit/>
          </a:bodyPr>
          <a:lstStyle/>
          <a:p>
            <a:pPr algn="ctr"/>
            <a:r>
              <a:rPr lang="en-US" sz="4400" b="1"/>
              <a:t>____ + ____ = ____       </a:t>
            </a:r>
          </a:p>
        </p:txBody>
      </p:sp>
      <p:pic>
        <p:nvPicPr>
          <p:cNvPr id="743426" name="Picture 2" descr="http://clker.com/cliparts/6/3/a/e/12247845251047240762schoolfreeware_Kite.svg.hi.png"/>
          <p:cNvPicPr>
            <a:picLocks noChangeAspect="1" noChangeArrowheads="1"/>
          </p:cNvPicPr>
          <p:nvPr/>
        </p:nvPicPr>
        <p:blipFill>
          <a:blip r:embed="rId4" cstate="print"/>
          <a:srcRect/>
          <a:stretch>
            <a:fillRect/>
          </a:stretch>
        </p:blipFill>
        <p:spPr bwMode="auto">
          <a:xfrm>
            <a:off x="7315200" y="4572000"/>
            <a:ext cx="1476534" cy="1962150"/>
          </a:xfrm>
          <a:prstGeom prst="rect">
            <a:avLst/>
          </a:prstGeom>
          <a:noFill/>
        </p:spPr>
      </p:pic>
      <p:pic>
        <p:nvPicPr>
          <p:cNvPr id="15" name="Picture 2" descr="http://clker.com/cliparts/6/3/a/e/12247845251047240762schoolfreeware_Kite.svg.hi.png"/>
          <p:cNvPicPr>
            <a:picLocks noChangeAspect="1" noChangeArrowheads="1"/>
          </p:cNvPicPr>
          <p:nvPr/>
        </p:nvPicPr>
        <p:blipFill>
          <a:blip r:embed="rId4" cstate="print"/>
          <a:srcRect/>
          <a:stretch>
            <a:fillRect/>
          </a:stretch>
        </p:blipFill>
        <p:spPr bwMode="auto">
          <a:xfrm flipH="1">
            <a:off x="381000" y="4572000"/>
            <a:ext cx="1447800" cy="1962150"/>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Pretend the 6 kites were reeled in.</a:t>
            </a:r>
          </a:p>
          <a:p>
            <a:pPr algn="ctr"/>
            <a:r>
              <a:rPr lang="en-US" sz="2000" b="1"/>
              <a:t>Let’s show the new story!   </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590800"/>
            <a:ext cx="6324600" cy="1114425"/>
          </a:xfrm>
          <a:prstGeom prst="rect">
            <a:avLst/>
          </a:prstGeom>
          <a:noFill/>
          <a:ln w="9525">
            <a:noFill/>
            <a:miter lim="800000"/>
            <a:headEnd/>
            <a:tailEnd/>
          </a:ln>
        </p:spPr>
      </p:pic>
      <p:sp>
        <p:nvSpPr>
          <p:cNvPr id="20" name="TextBox 19"/>
          <p:cNvSpPr txBox="1"/>
          <p:nvPr/>
        </p:nvSpPr>
        <p:spPr>
          <a:xfrm>
            <a:off x="2133600" y="4495800"/>
            <a:ext cx="4800600" cy="769441"/>
          </a:xfrm>
          <a:prstGeom prst="rect">
            <a:avLst/>
          </a:prstGeom>
          <a:noFill/>
        </p:spPr>
        <p:txBody>
          <a:bodyPr wrap="square" rtlCol="0">
            <a:spAutoFit/>
          </a:bodyPr>
          <a:lstStyle/>
          <a:p>
            <a:pPr algn="ctr"/>
            <a:r>
              <a:rPr lang="en-US" sz="4400" b="1"/>
              <a:t>____ - ____ = ____       </a:t>
            </a:r>
          </a:p>
        </p:txBody>
      </p:sp>
      <p:pic>
        <p:nvPicPr>
          <p:cNvPr id="743426" name="Picture 2" descr="http://clker.com/cliparts/6/3/a/e/12247845251047240762schoolfreeware_Kite.svg.hi.png"/>
          <p:cNvPicPr>
            <a:picLocks noChangeAspect="1" noChangeArrowheads="1"/>
          </p:cNvPicPr>
          <p:nvPr/>
        </p:nvPicPr>
        <p:blipFill>
          <a:blip r:embed="rId4" cstate="print"/>
          <a:srcRect/>
          <a:stretch>
            <a:fillRect/>
          </a:stretch>
        </p:blipFill>
        <p:spPr bwMode="auto">
          <a:xfrm>
            <a:off x="7315200" y="4572000"/>
            <a:ext cx="1476534" cy="1962150"/>
          </a:xfrm>
          <a:prstGeom prst="rect">
            <a:avLst/>
          </a:prstGeom>
          <a:noFill/>
        </p:spPr>
      </p:pic>
      <p:pic>
        <p:nvPicPr>
          <p:cNvPr id="15" name="Picture 2" descr="http://clker.com/cliparts/6/3/a/e/12247845251047240762schoolfreeware_Kite.svg.hi.png"/>
          <p:cNvPicPr>
            <a:picLocks noChangeAspect="1" noChangeArrowheads="1"/>
          </p:cNvPicPr>
          <p:nvPr/>
        </p:nvPicPr>
        <p:blipFill>
          <a:blip r:embed="rId4" cstate="print"/>
          <a:srcRect/>
          <a:stretch>
            <a:fillRect/>
          </a:stretch>
        </p:blipFill>
        <p:spPr bwMode="auto">
          <a:xfrm flipH="1">
            <a:off x="381000" y="4572000"/>
            <a:ext cx="1447800" cy="1962150"/>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1015663"/>
          </a:xfrm>
          <a:prstGeom prst="rect">
            <a:avLst/>
          </a:prstGeom>
          <a:noFill/>
        </p:spPr>
        <p:txBody>
          <a:bodyPr wrap="square" rtlCol="0">
            <a:spAutoFit/>
          </a:bodyPr>
          <a:lstStyle/>
          <a:p>
            <a:pPr algn="ctr"/>
            <a:r>
              <a:rPr lang="en-US" sz="2000" b="1"/>
              <a:t>David found 6 pinecones in the park.  He looked and looked, but he couldn’t find anymore.  Then, it was time to go, so he took his 6 pinecones home.  How many pinecones does he have now?</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590800"/>
            <a:ext cx="6324600" cy="1114425"/>
          </a:xfrm>
          <a:prstGeom prst="rect">
            <a:avLst/>
          </a:prstGeom>
          <a:noFill/>
          <a:ln w="9525">
            <a:noFill/>
            <a:miter lim="800000"/>
            <a:headEnd/>
            <a:tailEnd/>
          </a:ln>
        </p:spPr>
      </p:pic>
      <p:sp>
        <p:nvSpPr>
          <p:cNvPr id="20" name="TextBox 19"/>
          <p:cNvSpPr txBox="1"/>
          <p:nvPr/>
        </p:nvSpPr>
        <p:spPr>
          <a:xfrm>
            <a:off x="2133600" y="4419600"/>
            <a:ext cx="4800600" cy="1692771"/>
          </a:xfrm>
          <a:prstGeom prst="rect">
            <a:avLst/>
          </a:prstGeom>
          <a:noFill/>
        </p:spPr>
        <p:txBody>
          <a:bodyPr wrap="square" rtlCol="0">
            <a:spAutoFit/>
          </a:bodyPr>
          <a:lstStyle/>
          <a:p>
            <a:pPr algn="ctr"/>
            <a:r>
              <a:rPr lang="en-US" sz="4400" b="1"/>
              <a:t>____ + ____ = ____</a:t>
            </a:r>
          </a:p>
          <a:p>
            <a:pPr algn="ctr"/>
            <a:endParaRPr lang="en-US" sz="1600" b="1"/>
          </a:p>
          <a:p>
            <a:pPr algn="ctr"/>
            <a:r>
              <a:rPr lang="en-US" sz="4400" b="1"/>
              <a:t>____ - ____ = ____       </a:t>
            </a:r>
          </a:p>
        </p:txBody>
      </p:sp>
      <p:pic>
        <p:nvPicPr>
          <p:cNvPr id="747522" name="Picture 2" descr="http://thumbs.dreamstime.com/t/squirrel-pine-cone-little-holding-55857673.jpg"/>
          <p:cNvPicPr>
            <a:picLocks noChangeAspect="1" noChangeArrowheads="1"/>
          </p:cNvPicPr>
          <p:nvPr/>
        </p:nvPicPr>
        <p:blipFill>
          <a:blip r:embed="rId4" cstate="print"/>
          <a:srcRect/>
          <a:stretch>
            <a:fillRect/>
          </a:stretch>
        </p:blipFill>
        <p:spPr bwMode="auto">
          <a:xfrm>
            <a:off x="7391400" y="4800600"/>
            <a:ext cx="1456849" cy="1752601"/>
          </a:xfrm>
          <a:prstGeom prst="rect">
            <a:avLst/>
          </a:prstGeom>
          <a:noFill/>
        </p:spPr>
      </p:pic>
      <p:pic>
        <p:nvPicPr>
          <p:cNvPr id="13" name="Picture 2" descr="http://thumbs.dreamstime.com/t/squirrel-pine-cone-little-holding-55857673.jpg"/>
          <p:cNvPicPr>
            <a:picLocks noChangeAspect="1" noChangeArrowheads="1"/>
          </p:cNvPicPr>
          <p:nvPr/>
        </p:nvPicPr>
        <p:blipFill>
          <a:blip r:embed="rId4" cstate="print"/>
          <a:srcRect/>
          <a:stretch>
            <a:fillRect/>
          </a:stretch>
        </p:blipFill>
        <p:spPr bwMode="auto">
          <a:xfrm flipH="1">
            <a:off x="228600" y="4800600"/>
            <a:ext cx="1447800" cy="1752601"/>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6467" name="Picture 3"/>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472072" name="Picture 8" descr="http://content.mycutegraphics.com/graphics/owl/brown-owl-with-balloons.png"/>
          <p:cNvPicPr>
            <a:picLocks noChangeAspect="1" noChangeArrowheads="1"/>
          </p:cNvPicPr>
          <p:nvPr/>
        </p:nvPicPr>
        <p:blipFill>
          <a:blip r:embed="rId4" cstate="print"/>
          <a:srcRect/>
          <a:stretch>
            <a:fillRect/>
          </a:stretch>
        </p:blipFill>
        <p:spPr bwMode="auto">
          <a:xfrm>
            <a:off x="6553200" y="4191000"/>
            <a:ext cx="2238375" cy="2404347"/>
          </a:xfrm>
          <a:prstGeom prst="rect">
            <a:avLst/>
          </a:prstGeom>
          <a:noFill/>
        </p:spPr>
      </p:pic>
      <p:pic>
        <p:nvPicPr>
          <p:cNvPr id="2" name="Picture 1"/>
          <p:cNvPicPr>
            <a:picLocks noChangeAspect="1"/>
          </p:cNvPicPr>
          <p:nvPr/>
        </p:nvPicPr>
        <p:blipFill>
          <a:blip r:embed="rId5"/>
          <a:stretch>
            <a:fillRect/>
          </a:stretch>
        </p:blipFill>
        <p:spPr>
          <a:xfrm>
            <a:off x="307975" y="973138"/>
            <a:ext cx="8486776" cy="108672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37</a:t>
            </a:r>
          </a:p>
        </p:txBody>
      </p:sp>
      <p:sp>
        <p:nvSpPr>
          <p:cNvPr id="24" name="TextBox 23"/>
          <p:cNvSpPr txBox="1"/>
          <p:nvPr/>
        </p:nvSpPr>
        <p:spPr>
          <a:xfrm>
            <a:off x="1066800" y="1143000"/>
            <a:ext cx="7010400" cy="707886"/>
          </a:xfrm>
          <a:prstGeom prst="rect">
            <a:avLst/>
          </a:prstGeom>
          <a:noFill/>
        </p:spPr>
        <p:txBody>
          <a:bodyPr wrap="square" rtlCol="0">
            <a:spAutoFit/>
          </a:bodyPr>
          <a:lstStyle/>
          <a:p>
            <a:pPr algn="ctr"/>
            <a:r>
              <a:rPr lang="en-US" sz="2000" b="1"/>
              <a:t>With your partner, make up some more stories and number sentences using zero.  When you have one, raise your hand!</a:t>
            </a:r>
            <a:endParaRPr lang="en-US" sz="2400" b="1"/>
          </a:p>
        </p:txBody>
      </p:sp>
      <p:pic>
        <p:nvPicPr>
          <p:cNvPr id="732162" name="Picture 2"/>
          <p:cNvPicPr>
            <a:picLocks noChangeAspect="1" noChangeArrowheads="1"/>
          </p:cNvPicPr>
          <p:nvPr/>
        </p:nvPicPr>
        <p:blipFill>
          <a:blip r:embed="rId3" cstate="print"/>
          <a:srcRect/>
          <a:stretch>
            <a:fillRect/>
          </a:stretch>
        </p:blipFill>
        <p:spPr bwMode="auto">
          <a:xfrm>
            <a:off x="1371600" y="2438400"/>
            <a:ext cx="6324600" cy="1114425"/>
          </a:xfrm>
          <a:prstGeom prst="rect">
            <a:avLst/>
          </a:prstGeom>
          <a:noFill/>
          <a:ln w="9525">
            <a:noFill/>
            <a:miter lim="800000"/>
            <a:headEnd/>
            <a:tailEnd/>
          </a:ln>
        </p:spPr>
      </p:pic>
      <p:sp>
        <p:nvSpPr>
          <p:cNvPr id="20" name="TextBox 19"/>
          <p:cNvSpPr txBox="1"/>
          <p:nvPr/>
        </p:nvSpPr>
        <p:spPr>
          <a:xfrm>
            <a:off x="2895600" y="4419600"/>
            <a:ext cx="4800600" cy="1692771"/>
          </a:xfrm>
          <a:prstGeom prst="rect">
            <a:avLst/>
          </a:prstGeom>
          <a:noFill/>
        </p:spPr>
        <p:txBody>
          <a:bodyPr wrap="square" rtlCol="0">
            <a:spAutoFit/>
          </a:bodyPr>
          <a:lstStyle/>
          <a:p>
            <a:pPr algn="ctr"/>
            <a:r>
              <a:rPr lang="en-US" sz="4400" b="1"/>
              <a:t>____ + ____ = ____</a:t>
            </a:r>
          </a:p>
          <a:p>
            <a:pPr algn="ctr"/>
            <a:endParaRPr lang="en-US" sz="1600" b="1"/>
          </a:p>
          <a:p>
            <a:pPr algn="ctr"/>
            <a:r>
              <a:rPr lang="en-US" sz="4400" b="1"/>
              <a:t>____ - ____ = ____       </a:t>
            </a:r>
          </a:p>
        </p:txBody>
      </p:sp>
      <p:pic>
        <p:nvPicPr>
          <p:cNvPr id="751618" name="Picture 2" descr="http://content.mycutegraphics.com/graphics/school/boy-raising-hand-at-school.png"/>
          <p:cNvPicPr>
            <a:picLocks noChangeAspect="1" noChangeArrowheads="1"/>
          </p:cNvPicPr>
          <p:nvPr/>
        </p:nvPicPr>
        <p:blipFill>
          <a:blip r:embed="rId4" cstate="print"/>
          <a:srcRect/>
          <a:stretch>
            <a:fillRect/>
          </a:stretch>
        </p:blipFill>
        <p:spPr bwMode="auto">
          <a:xfrm>
            <a:off x="685800" y="3886200"/>
            <a:ext cx="1600200" cy="2580968"/>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2642" name="Picture 2"/>
          <p:cNvPicPr>
            <a:picLocks noChangeAspect="1" noChangeArrowheads="1"/>
          </p:cNvPicPr>
          <p:nvPr/>
        </p:nvPicPr>
        <p:blipFill>
          <a:blip r:embed="rId3" cstate="print"/>
          <a:srcRect/>
          <a:stretch>
            <a:fillRect/>
          </a:stretch>
        </p:blipFill>
        <p:spPr bwMode="auto">
          <a:xfrm>
            <a:off x="228600" y="228600"/>
            <a:ext cx="8610600" cy="457200"/>
          </a:xfrm>
          <a:prstGeom prst="rect">
            <a:avLst/>
          </a:prstGeom>
          <a:noFill/>
          <a:ln w="9525">
            <a:noFill/>
            <a:miter lim="800000"/>
            <a:headEnd/>
            <a:tailEnd/>
          </a:ln>
        </p:spPr>
      </p:pic>
      <p:pic>
        <p:nvPicPr>
          <p:cNvPr id="752643" name="Picture 3"/>
          <p:cNvPicPr>
            <a:picLocks noChangeAspect="1" noChangeArrowheads="1"/>
          </p:cNvPicPr>
          <p:nvPr/>
        </p:nvPicPr>
        <p:blipFill>
          <a:blip r:embed="rId4" cstate="print"/>
          <a:srcRect/>
          <a:stretch>
            <a:fillRect/>
          </a:stretch>
        </p:blipFill>
        <p:spPr bwMode="auto">
          <a:xfrm>
            <a:off x="604569" y="830263"/>
            <a:ext cx="7905144" cy="534960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2642" name="Picture 2"/>
          <p:cNvPicPr>
            <a:picLocks noChangeAspect="1" noChangeArrowheads="1"/>
          </p:cNvPicPr>
          <p:nvPr/>
        </p:nvPicPr>
        <p:blipFill>
          <a:blip r:embed="rId3" cstate="print"/>
          <a:srcRect/>
          <a:stretch>
            <a:fillRect/>
          </a:stretch>
        </p:blipFill>
        <p:spPr bwMode="auto">
          <a:xfrm>
            <a:off x="228600" y="228600"/>
            <a:ext cx="8610600" cy="457200"/>
          </a:xfrm>
          <a:prstGeom prst="rect">
            <a:avLst/>
          </a:prstGeom>
          <a:noFill/>
          <a:ln w="9525">
            <a:noFill/>
            <a:miter lim="800000"/>
            <a:headEnd/>
            <a:tailEnd/>
          </a:ln>
        </p:spPr>
      </p:pic>
      <p:pic>
        <p:nvPicPr>
          <p:cNvPr id="753666" name="Picture 2"/>
          <p:cNvPicPr>
            <a:picLocks noChangeAspect="1" noChangeArrowheads="1"/>
          </p:cNvPicPr>
          <p:nvPr/>
        </p:nvPicPr>
        <p:blipFill>
          <a:blip r:embed="rId4" cstate="print"/>
          <a:srcRect/>
          <a:stretch>
            <a:fillRect/>
          </a:stretch>
        </p:blipFill>
        <p:spPr bwMode="auto">
          <a:xfrm>
            <a:off x="457200" y="2514600"/>
            <a:ext cx="8161671" cy="3300413"/>
          </a:xfrm>
          <a:prstGeom prst="rect">
            <a:avLst/>
          </a:prstGeom>
          <a:noFill/>
          <a:ln w="9525">
            <a:noFill/>
            <a:miter lim="800000"/>
            <a:headEnd/>
            <a:tailEnd/>
          </a:ln>
        </p:spPr>
      </p:pic>
      <p:pic>
        <p:nvPicPr>
          <p:cNvPr id="753667" name="Picture 3"/>
          <p:cNvPicPr>
            <a:picLocks noChangeAspect="1" noChangeArrowheads="1"/>
          </p:cNvPicPr>
          <p:nvPr/>
        </p:nvPicPr>
        <p:blipFill>
          <a:blip r:embed="rId5" cstate="print"/>
          <a:srcRect/>
          <a:stretch>
            <a:fillRect/>
          </a:stretch>
        </p:blipFill>
        <p:spPr bwMode="auto">
          <a:xfrm>
            <a:off x="1295400" y="990600"/>
            <a:ext cx="6391275" cy="10858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2642" name="Picture 2"/>
          <p:cNvPicPr>
            <a:picLocks noChangeAspect="1" noChangeArrowheads="1"/>
          </p:cNvPicPr>
          <p:nvPr/>
        </p:nvPicPr>
        <p:blipFill>
          <a:blip r:embed="rId3" cstate="print"/>
          <a:srcRect/>
          <a:stretch>
            <a:fillRect/>
          </a:stretch>
        </p:blipFill>
        <p:spPr bwMode="auto">
          <a:xfrm>
            <a:off x="228600" y="228600"/>
            <a:ext cx="8610600" cy="457200"/>
          </a:xfrm>
          <a:prstGeom prst="rect">
            <a:avLst/>
          </a:prstGeom>
          <a:noFill/>
          <a:ln w="9525">
            <a:noFill/>
            <a:miter lim="800000"/>
            <a:headEnd/>
            <a:tailEnd/>
          </a:ln>
        </p:spPr>
      </p:pic>
      <p:pic>
        <p:nvPicPr>
          <p:cNvPr id="754690" name="Picture 2"/>
          <p:cNvPicPr>
            <a:picLocks noChangeAspect="1" noChangeArrowheads="1"/>
          </p:cNvPicPr>
          <p:nvPr/>
        </p:nvPicPr>
        <p:blipFill>
          <a:blip r:embed="rId4" cstate="print"/>
          <a:srcRect/>
          <a:stretch>
            <a:fillRect/>
          </a:stretch>
        </p:blipFill>
        <p:spPr bwMode="auto">
          <a:xfrm>
            <a:off x="307975" y="982663"/>
            <a:ext cx="8366790" cy="4943469"/>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2642" name="Picture 2"/>
          <p:cNvPicPr>
            <a:picLocks noChangeAspect="1" noChangeArrowheads="1"/>
          </p:cNvPicPr>
          <p:nvPr/>
        </p:nvPicPr>
        <p:blipFill>
          <a:blip r:embed="rId3" cstate="print"/>
          <a:srcRect/>
          <a:stretch>
            <a:fillRect/>
          </a:stretch>
        </p:blipFill>
        <p:spPr bwMode="auto">
          <a:xfrm>
            <a:off x="228600" y="228600"/>
            <a:ext cx="8610600" cy="457200"/>
          </a:xfrm>
          <a:prstGeom prst="rect">
            <a:avLst/>
          </a:prstGeom>
          <a:noFill/>
          <a:ln w="9525">
            <a:noFill/>
            <a:miter lim="800000"/>
            <a:headEnd/>
            <a:tailEnd/>
          </a:ln>
        </p:spPr>
      </p:pic>
      <p:pic>
        <p:nvPicPr>
          <p:cNvPr id="755714" name="Picture 2"/>
          <p:cNvPicPr>
            <a:picLocks noChangeAspect="1" noChangeArrowheads="1"/>
          </p:cNvPicPr>
          <p:nvPr/>
        </p:nvPicPr>
        <p:blipFill>
          <a:blip r:embed="rId4" cstate="print"/>
          <a:srcRect/>
          <a:stretch>
            <a:fillRect/>
          </a:stretch>
        </p:blipFill>
        <p:spPr bwMode="auto">
          <a:xfrm>
            <a:off x="1295400" y="762000"/>
            <a:ext cx="6391275" cy="1085850"/>
          </a:xfrm>
          <a:prstGeom prst="rect">
            <a:avLst/>
          </a:prstGeom>
          <a:noFill/>
          <a:ln w="9525">
            <a:noFill/>
            <a:miter lim="800000"/>
            <a:headEnd/>
            <a:tailEnd/>
          </a:ln>
        </p:spPr>
      </p:pic>
      <p:pic>
        <p:nvPicPr>
          <p:cNvPr id="755715" name="Picture 3"/>
          <p:cNvPicPr>
            <a:picLocks noChangeAspect="1" noChangeArrowheads="1"/>
          </p:cNvPicPr>
          <p:nvPr/>
        </p:nvPicPr>
        <p:blipFill>
          <a:blip r:embed="rId5" cstate="print"/>
          <a:srcRect/>
          <a:stretch>
            <a:fillRect/>
          </a:stretch>
        </p:blipFill>
        <p:spPr bwMode="auto">
          <a:xfrm>
            <a:off x="990600" y="2057400"/>
            <a:ext cx="7105650" cy="425309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598" y="1076901"/>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198744" y="1410428"/>
            <a:ext cx="4749824" cy="3600450"/>
          </a:xfrm>
          <a:prstGeom prst="rect">
            <a:avLst/>
          </a:prstGeom>
        </p:spPr>
      </p:pic>
      <p:pic>
        <p:nvPicPr>
          <p:cNvPr id="3" name="Picture 2"/>
          <p:cNvPicPr>
            <a:picLocks noChangeAspect="1"/>
          </p:cNvPicPr>
          <p:nvPr/>
        </p:nvPicPr>
        <p:blipFill>
          <a:blip r:embed="rId4"/>
          <a:stretch>
            <a:fillRect/>
          </a:stretch>
        </p:blipFill>
        <p:spPr>
          <a:xfrm>
            <a:off x="6625548" y="4101309"/>
            <a:ext cx="1442127" cy="1784075"/>
          </a:xfrm>
          <a:prstGeom prst="rect">
            <a:avLst/>
          </a:prstGeom>
        </p:spPr>
      </p:pic>
    </p:spTree>
    <p:extLst>
      <p:ext uri="{BB962C8B-B14F-4D97-AF65-F5344CB8AC3E}">
        <p14:creationId xmlns:p14="http://schemas.microsoft.com/office/powerpoint/2010/main" val="237321932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38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1 to numbers 1-9 and look for a pattern using 5-group drawings and equations.</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94645223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Core Fluency Differentiated Practice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60" y="1282421"/>
            <a:ext cx="7921625" cy="1631216"/>
          </a:xfrm>
          <a:prstGeom prst="rect">
            <a:avLst/>
          </a:prstGeom>
          <a:noFill/>
        </p:spPr>
        <p:txBody>
          <a:bodyPr wrap="square" rtlCol="0">
            <a:spAutoFit/>
          </a:bodyPr>
          <a:lstStyle/>
          <a:p>
            <a:pPr algn="ctr"/>
            <a:r>
              <a:rPr lang="en-US" sz="2000" b="1">
                <a:solidFill>
                  <a:srgbClr val="00B050"/>
                </a:solidFill>
              </a:rPr>
              <a:t>Complete as many problems as you can in 96 seconds.  Your goal is to do your very best and work hard to improve the next time we practice.  When you finish them all AND get them all right, you get to move up to the next practice!  Remember, you are not competing against your classmates.  You are just competing against yourself!</a:t>
            </a:r>
            <a:endParaRPr lang="en-US" b="1">
              <a:solidFill>
                <a:srgbClr val="00B050"/>
              </a:solidFill>
            </a:endParaRPr>
          </a:p>
        </p:txBody>
      </p:sp>
      <p:pic>
        <p:nvPicPr>
          <p:cNvPr id="7170"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83"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3066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923330"/>
          </a:xfrm>
          <a:prstGeom prst="rect">
            <a:avLst/>
          </a:prstGeom>
          <a:noFill/>
        </p:spPr>
        <p:txBody>
          <a:bodyPr wrap="square" rtlCol="0">
            <a:spAutoFit/>
          </a:bodyPr>
          <a:lstStyle/>
          <a:p>
            <a:pPr algn="ctr"/>
            <a:r>
              <a:rPr lang="en-US" b="1">
                <a:solidFill>
                  <a:srgbClr val="00A1DA"/>
                </a:solidFill>
              </a:rPr>
              <a:t>Raise your hand when you know how many dots.  Ready?  Now, imagine that there is 1 more.  Now, how many dots with 1 more?  Say the addition sentence starting with 2.  Ready?  Flip it!</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Imagine 1 More</a:t>
            </a:r>
            <a:endParaRPr lang="en-US" sz="8000" b="1"/>
          </a:p>
        </p:txBody>
      </p:sp>
      <p:pic>
        <p:nvPicPr>
          <p:cNvPr id="15" name="Picture 14"/>
          <p:cNvPicPr>
            <a:picLocks noChangeAspect="1"/>
          </p:cNvPicPr>
          <p:nvPr/>
        </p:nvPicPr>
        <p:blipFill>
          <a:blip r:embed="rId4"/>
          <a:stretch>
            <a:fillRect/>
          </a:stretch>
        </p:blipFill>
        <p:spPr>
          <a:xfrm>
            <a:off x="2405061" y="2234648"/>
            <a:ext cx="4333875" cy="2343150"/>
          </a:xfrm>
          <a:prstGeom prst="rect">
            <a:avLst/>
          </a:prstGeom>
        </p:spPr>
      </p:pic>
      <p:pic>
        <p:nvPicPr>
          <p:cNvPr id="3074"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39" y="3828235"/>
            <a:ext cx="1734931" cy="27809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0627" y="3828234"/>
            <a:ext cx="1734931" cy="278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2898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4"/>
          <a:stretch>
            <a:fillRect/>
          </a:stretch>
        </p:blipFill>
        <p:spPr>
          <a:xfrm>
            <a:off x="2414587" y="2266950"/>
            <a:ext cx="4314825" cy="2324100"/>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18" name="TextBox 17"/>
          <p:cNvSpPr txBox="1"/>
          <p:nvPr/>
        </p:nvSpPr>
        <p:spPr>
          <a:xfrm>
            <a:off x="838202" y="524861"/>
            <a:ext cx="7467598" cy="523220"/>
          </a:xfrm>
          <a:prstGeom prst="rect">
            <a:avLst/>
          </a:prstGeom>
          <a:noFill/>
        </p:spPr>
        <p:txBody>
          <a:bodyPr wrap="square" rtlCol="0">
            <a:spAutoFit/>
          </a:bodyPr>
          <a:lstStyle/>
          <a:p>
            <a:pPr algn="ctr"/>
            <a:r>
              <a:rPr lang="en-US" sz="2800" b="1"/>
              <a:t>Imagine 1 More</a:t>
            </a:r>
            <a:endParaRPr lang="en-US" sz="8000" b="1"/>
          </a:p>
        </p:txBody>
      </p:sp>
      <p:sp>
        <p:nvSpPr>
          <p:cNvPr id="23" name="TextBox 22"/>
          <p:cNvSpPr txBox="1"/>
          <p:nvPr/>
        </p:nvSpPr>
        <p:spPr>
          <a:xfrm>
            <a:off x="786137" y="955111"/>
            <a:ext cx="7571724" cy="923330"/>
          </a:xfrm>
          <a:prstGeom prst="rect">
            <a:avLst/>
          </a:prstGeom>
          <a:noFill/>
        </p:spPr>
        <p:txBody>
          <a:bodyPr wrap="square" rtlCol="0">
            <a:spAutoFit/>
          </a:bodyPr>
          <a:lstStyle/>
          <a:p>
            <a:pPr algn="ctr"/>
            <a:r>
              <a:rPr lang="en-US" b="1">
                <a:solidFill>
                  <a:srgbClr val="00A1DA"/>
                </a:solidFill>
              </a:rPr>
              <a:t>Raise your hand when you know how many dots.  Ready?  Now, imagine that there is 1 more.  Now, how many dots with 1 more?  Say the addition sentence starting with 3.  Ready?  Flip it!</a:t>
            </a:r>
          </a:p>
        </p:txBody>
      </p:sp>
      <p:pic>
        <p:nvPicPr>
          <p:cNvPr id="24"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39" y="3828235"/>
            <a:ext cx="1734931" cy="27809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0627" y="3828234"/>
            <a:ext cx="1734931" cy="278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0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2" name="Picture 1"/>
          <p:cNvPicPr>
            <a:picLocks noChangeAspect="1"/>
          </p:cNvPicPr>
          <p:nvPr/>
        </p:nvPicPr>
        <p:blipFill>
          <a:blip r:embed="rId4"/>
          <a:stretch>
            <a:fillRect/>
          </a:stretch>
        </p:blipFill>
        <p:spPr>
          <a:xfrm>
            <a:off x="2402220" y="1371600"/>
            <a:ext cx="4068769" cy="3923456"/>
          </a:xfrm>
          <a:prstGeom prst="rect">
            <a:avLst/>
          </a:prstGeom>
        </p:spPr>
      </p:pic>
    </p:spTree>
    <p:extLst>
      <p:ext uri="{BB962C8B-B14F-4D97-AF65-F5344CB8AC3E}">
        <p14:creationId xmlns:p14="http://schemas.microsoft.com/office/powerpoint/2010/main" val="91639126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4"/>
          <a:stretch>
            <a:fillRect/>
          </a:stretch>
        </p:blipFill>
        <p:spPr>
          <a:xfrm>
            <a:off x="2414587" y="2271712"/>
            <a:ext cx="4314825" cy="2314575"/>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18" name="TextBox 17"/>
          <p:cNvSpPr txBox="1"/>
          <p:nvPr/>
        </p:nvSpPr>
        <p:spPr>
          <a:xfrm>
            <a:off x="838202" y="524861"/>
            <a:ext cx="7467598" cy="523220"/>
          </a:xfrm>
          <a:prstGeom prst="rect">
            <a:avLst/>
          </a:prstGeom>
          <a:noFill/>
        </p:spPr>
        <p:txBody>
          <a:bodyPr wrap="square" rtlCol="0">
            <a:spAutoFit/>
          </a:bodyPr>
          <a:lstStyle/>
          <a:p>
            <a:pPr algn="ctr"/>
            <a:r>
              <a:rPr lang="en-US" sz="2800" b="1"/>
              <a:t>Imagine 1 More</a:t>
            </a:r>
            <a:endParaRPr lang="en-US" sz="8000" b="1"/>
          </a:p>
        </p:txBody>
      </p:sp>
      <p:sp>
        <p:nvSpPr>
          <p:cNvPr id="22" name="TextBox 21"/>
          <p:cNvSpPr txBox="1"/>
          <p:nvPr/>
        </p:nvSpPr>
        <p:spPr>
          <a:xfrm>
            <a:off x="786137" y="955111"/>
            <a:ext cx="7571724" cy="923330"/>
          </a:xfrm>
          <a:prstGeom prst="rect">
            <a:avLst/>
          </a:prstGeom>
          <a:noFill/>
        </p:spPr>
        <p:txBody>
          <a:bodyPr wrap="square" rtlCol="0">
            <a:spAutoFit/>
          </a:bodyPr>
          <a:lstStyle/>
          <a:p>
            <a:pPr algn="ctr"/>
            <a:r>
              <a:rPr lang="en-US" b="1">
                <a:solidFill>
                  <a:srgbClr val="00A1DA"/>
                </a:solidFill>
              </a:rPr>
              <a:t>Raise your hand when you know how many dots.  Ready?  Now, imagine that there is 1 more.  Now, how many dots with 1 more?  Say the addition sentence starting with 4.  Ready?  Flip it!</a:t>
            </a:r>
          </a:p>
        </p:txBody>
      </p:sp>
      <p:pic>
        <p:nvPicPr>
          <p:cNvPr id="23"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39" y="3828235"/>
            <a:ext cx="1734931" cy="27809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0627" y="3828234"/>
            <a:ext cx="1734931" cy="278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4"/>
          <a:stretch>
            <a:fillRect/>
          </a:stretch>
        </p:blipFill>
        <p:spPr>
          <a:xfrm>
            <a:off x="2405062" y="2281237"/>
            <a:ext cx="4333875" cy="2295525"/>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18" name="TextBox 17"/>
          <p:cNvSpPr txBox="1"/>
          <p:nvPr/>
        </p:nvSpPr>
        <p:spPr>
          <a:xfrm>
            <a:off x="838202" y="524861"/>
            <a:ext cx="7467598" cy="523220"/>
          </a:xfrm>
          <a:prstGeom prst="rect">
            <a:avLst/>
          </a:prstGeom>
          <a:noFill/>
        </p:spPr>
        <p:txBody>
          <a:bodyPr wrap="square" rtlCol="0">
            <a:spAutoFit/>
          </a:bodyPr>
          <a:lstStyle/>
          <a:p>
            <a:pPr algn="ctr"/>
            <a:r>
              <a:rPr lang="en-US" sz="2800" b="1"/>
              <a:t>Imagine 1 More</a:t>
            </a:r>
            <a:endParaRPr lang="en-US" sz="8000" b="1"/>
          </a:p>
        </p:txBody>
      </p:sp>
      <p:sp>
        <p:nvSpPr>
          <p:cNvPr id="22" name="TextBox 21"/>
          <p:cNvSpPr txBox="1"/>
          <p:nvPr/>
        </p:nvSpPr>
        <p:spPr>
          <a:xfrm>
            <a:off x="786137" y="955111"/>
            <a:ext cx="7571724" cy="923330"/>
          </a:xfrm>
          <a:prstGeom prst="rect">
            <a:avLst/>
          </a:prstGeom>
          <a:noFill/>
        </p:spPr>
        <p:txBody>
          <a:bodyPr wrap="square" rtlCol="0">
            <a:spAutoFit/>
          </a:bodyPr>
          <a:lstStyle/>
          <a:p>
            <a:pPr algn="ctr"/>
            <a:r>
              <a:rPr lang="en-US" b="1">
                <a:solidFill>
                  <a:srgbClr val="00A1DA"/>
                </a:solidFill>
              </a:rPr>
              <a:t>Raise your hand when you know how many dots.  Ready?  Now, imagine that there is 1 more.  Now, how many dots with 1 more?  Say the addition sentence starting with 1.  Ready?  Flip it!</a:t>
            </a:r>
          </a:p>
        </p:txBody>
      </p:sp>
      <p:pic>
        <p:nvPicPr>
          <p:cNvPr id="23"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39" y="3828235"/>
            <a:ext cx="1734931" cy="27809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0627" y="3828234"/>
            <a:ext cx="1734931" cy="278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24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18" name="TextBox 17"/>
          <p:cNvSpPr txBox="1"/>
          <p:nvPr/>
        </p:nvSpPr>
        <p:spPr>
          <a:xfrm>
            <a:off x="838202" y="524861"/>
            <a:ext cx="7467598" cy="523220"/>
          </a:xfrm>
          <a:prstGeom prst="rect">
            <a:avLst/>
          </a:prstGeom>
          <a:noFill/>
        </p:spPr>
        <p:txBody>
          <a:bodyPr wrap="square" rtlCol="0">
            <a:spAutoFit/>
          </a:bodyPr>
          <a:lstStyle/>
          <a:p>
            <a:pPr algn="ctr"/>
            <a:r>
              <a:rPr lang="en-US" sz="2800" b="1"/>
              <a:t>Imagine 1 More</a:t>
            </a:r>
            <a:endParaRPr lang="en-US" sz="8000" b="1"/>
          </a:p>
        </p:txBody>
      </p:sp>
      <p:pic>
        <p:nvPicPr>
          <p:cNvPr id="14" name="Picture 13"/>
          <p:cNvPicPr>
            <a:picLocks noChangeAspect="1"/>
          </p:cNvPicPr>
          <p:nvPr/>
        </p:nvPicPr>
        <p:blipFill>
          <a:blip r:embed="rId4"/>
          <a:stretch>
            <a:fillRect/>
          </a:stretch>
        </p:blipFill>
        <p:spPr>
          <a:xfrm>
            <a:off x="2418313" y="2261191"/>
            <a:ext cx="4320623" cy="2341415"/>
          </a:xfrm>
          <a:prstGeom prst="rect">
            <a:avLst/>
          </a:prstGeom>
        </p:spPr>
      </p:pic>
      <p:sp>
        <p:nvSpPr>
          <p:cNvPr id="15" name="TextBox 14"/>
          <p:cNvSpPr txBox="1"/>
          <p:nvPr/>
        </p:nvSpPr>
        <p:spPr>
          <a:xfrm>
            <a:off x="786137" y="955111"/>
            <a:ext cx="7571724" cy="923330"/>
          </a:xfrm>
          <a:prstGeom prst="rect">
            <a:avLst/>
          </a:prstGeom>
          <a:noFill/>
        </p:spPr>
        <p:txBody>
          <a:bodyPr wrap="square" rtlCol="0">
            <a:spAutoFit/>
          </a:bodyPr>
          <a:lstStyle/>
          <a:p>
            <a:pPr algn="ctr"/>
            <a:r>
              <a:rPr lang="en-US" b="1">
                <a:solidFill>
                  <a:srgbClr val="00A1DA"/>
                </a:solidFill>
              </a:rPr>
              <a:t>Raise your hand when you know how many dots.  Ready?  Now, imagine that there is 1 more.  Now, how many dots with 1 more?  Say the addition sentence starting with 0.  Ready?  Flip it!</a:t>
            </a:r>
          </a:p>
        </p:txBody>
      </p:sp>
      <p:pic>
        <p:nvPicPr>
          <p:cNvPr id="21"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39" y="3828235"/>
            <a:ext cx="1734931" cy="27809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st-bonaventures.bristol.sch.uk/files/classes/3T/20151109160626-Number%201_Blue%20Sun%20Swi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0627" y="3828234"/>
            <a:ext cx="1734931" cy="278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30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1.  One more is 2.</a:t>
            </a:r>
            <a:endParaRPr lang="en-US" sz="2400" b="1"/>
          </a:p>
        </p:txBody>
      </p:sp>
    </p:spTree>
    <p:extLst>
      <p:ext uri="{BB962C8B-B14F-4D97-AF65-F5344CB8AC3E}">
        <p14:creationId xmlns:p14="http://schemas.microsoft.com/office/powerpoint/2010/main" val="86928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2.  One more is 3.</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291507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3.  One more is 4.</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18478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4.  One more is 5.</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241940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5.  One more is 6.</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2568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6.  One more is 7.</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6620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7.  One more is 8.</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40442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585871"/>
          </a:xfrm>
          <a:prstGeom prst="rect">
            <a:avLst/>
          </a:prstGeom>
          <a:noFill/>
        </p:spPr>
        <p:txBody>
          <a:bodyPr wrap="square" rtlCol="0">
            <a:spAutoFit/>
          </a:bodyPr>
          <a:lstStyle/>
          <a:p>
            <a:pPr algn="ctr"/>
            <a:r>
              <a:rPr lang="en-US" sz="4800" b="1">
                <a:latin typeface="Kristen ITC" panose="03050502040202030202" pitchFamily="66" charset="0"/>
              </a:rPr>
              <a:t>Lesson 26</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model how to break apart 9 using fingers, linking cubes, and number bonds.</a:t>
            </a:r>
          </a:p>
          <a:p>
            <a:pPr algn="ct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17608933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8.  One more is 9.</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7450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552913" cy="769441"/>
          </a:xfrm>
          <a:prstGeom prst="rect">
            <a:avLst/>
          </a:prstGeom>
          <a:noFill/>
        </p:spPr>
        <p:txBody>
          <a:bodyPr wrap="none" rtlCol="0">
            <a:spAutoFit/>
          </a:bodyPr>
          <a:lstStyle/>
          <a:p>
            <a:r>
              <a:rPr lang="en-US" sz="4400" b="1"/>
              <a:t>9.  One more is 10.</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00997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184159" cy="769441"/>
          </a:xfrm>
          <a:prstGeom prst="rect">
            <a:avLst/>
          </a:prstGeom>
          <a:noFill/>
        </p:spPr>
        <p:txBody>
          <a:bodyPr wrap="none" rtlCol="0">
            <a:spAutoFit/>
          </a:bodyPr>
          <a:lstStyle/>
          <a:p>
            <a:pPr algn="ctr"/>
            <a:r>
              <a:rPr lang="en-US" sz="4400" b="1"/>
              <a:t>10.  One less is 9.</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226246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8.  One less is 7.</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419290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7.  One less is 6.</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76158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6.  One less is 5.</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3260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5.  One less is 4.</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40208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4.  One less is 3.</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3408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3.  One less is 2.</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36246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2.  One less is 1.</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419980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sp>
        <p:nvSpPr>
          <p:cNvPr id="15" name="TextBox 14"/>
          <p:cNvSpPr txBox="1"/>
          <p:nvPr/>
        </p:nvSpPr>
        <p:spPr>
          <a:xfrm>
            <a:off x="556285" y="1200718"/>
            <a:ext cx="8031431" cy="646331"/>
          </a:xfrm>
          <a:prstGeom prst="rect">
            <a:avLst/>
          </a:prstGeom>
          <a:noFill/>
        </p:spPr>
        <p:txBody>
          <a:bodyPr wrap="square" rtlCol="0">
            <a:spAutoFit/>
          </a:bodyPr>
          <a:lstStyle/>
          <a:p>
            <a:pPr algn="ctr"/>
            <a:r>
              <a:rPr lang="en-US" b="1">
                <a:solidFill>
                  <a:srgbClr val="0000FF"/>
                </a:solidFill>
              </a:rPr>
              <a:t>You’ve become very good at counting with the </a:t>
            </a:r>
            <a:r>
              <a:rPr lang="en-US" b="1" err="1">
                <a:solidFill>
                  <a:srgbClr val="0000FF"/>
                </a:solidFill>
              </a:rPr>
              <a:t>Rekenrek</a:t>
            </a:r>
            <a:r>
              <a:rPr lang="en-US" b="1">
                <a:solidFill>
                  <a:srgbClr val="0000FF"/>
                </a:solidFill>
              </a:rPr>
              <a:t> the Say Ten Way.  I want to teach you the regular way to say the numbers that come after 10.  Here is 10.</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1028"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7192131" y="3585608"/>
            <a:ext cx="1489514" cy="1530510"/>
          </a:xfrm>
          <a:prstGeom prst="rect">
            <a:avLst/>
          </a:prstGeom>
        </p:spPr>
      </p:pic>
    </p:spTree>
    <p:extLst>
      <p:ext uri="{BB962C8B-B14F-4D97-AF65-F5344CB8AC3E}">
        <p14:creationId xmlns:p14="http://schemas.microsoft.com/office/powerpoint/2010/main" val="559619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sp>
        <p:nvSpPr>
          <p:cNvPr id="15" name="TextBox 14"/>
          <p:cNvSpPr txBox="1"/>
          <p:nvPr/>
        </p:nvSpPr>
        <p:spPr>
          <a:xfrm>
            <a:off x="1073749" y="1215380"/>
            <a:ext cx="7063715" cy="646331"/>
          </a:xfrm>
          <a:prstGeom prst="rect">
            <a:avLst/>
          </a:prstGeom>
          <a:noFill/>
        </p:spPr>
        <p:txBody>
          <a:bodyPr wrap="square" rtlCol="0">
            <a:spAutoFit/>
          </a:bodyPr>
          <a:lstStyle/>
          <a:p>
            <a:pPr algn="ctr"/>
            <a:r>
              <a:rPr lang="en-US" b="1">
                <a:solidFill>
                  <a:srgbClr val="0000FF"/>
                </a:solidFill>
              </a:rPr>
              <a:t>Let’s review the regular way to say the numbers that come after 10.  Then, we’ll learn some new ones!  Here is 10.</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1028"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7192131" y="3585608"/>
            <a:ext cx="1489514" cy="1530510"/>
          </a:xfrm>
          <a:prstGeom prst="rect">
            <a:avLst/>
          </a:prstGeom>
        </p:spPr>
      </p:pic>
    </p:spTree>
    <p:extLst>
      <p:ext uri="{BB962C8B-B14F-4D97-AF65-F5344CB8AC3E}">
        <p14:creationId xmlns:p14="http://schemas.microsoft.com/office/powerpoint/2010/main" val="350603471"/>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1.  One less is 0.</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38</a:t>
            </a:r>
          </a:p>
          <a:p>
            <a:pPr algn="ctr"/>
            <a:r>
              <a:rPr lang="en-US" sz="1400"/>
              <a:t>Fluency</a:t>
            </a:r>
          </a:p>
        </p:txBody>
      </p:sp>
    </p:spTree>
    <p:extLst>
      <p:ext uri="{BB962C8B-B14F-4D97-AF65-F5344CB8AC3E}">
        <p14:creationId xmlns:p14="http://schemas.microsoft.com/office/powerpoint/2010/main" val="15634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38</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685800" y="914400"/>
            <a:ext cx="7620000" cy="3508653"/>
          </a:xfrm>
          <a:prstGeom prst="rect">
            <a:avLst/>
          </a:prstGeom>
          <a:noFill/>
        </p:spPr>
        <p:txBody>
          <a:bodyPr wrap="square" rtlCol="0">
            <a:spAutoFit/>
          </a:bodyPr>
          <a:lstStyle/>
          <a:p>
            <a:pPr algn="ctr"/>
            <a:r>
              <a:rPr lang="en-US" b="1"/>
              <a:t>Pretend your cubes are dinosaurs.  1 dinosaur went to the watering hole because he was thirsty.  Move 1 of your cubes to the watering hole to show the thirsty dinosaur going to get his drink.  1 more dinosaur got thirsty, too.  Add another cube to the one by the watering hole.  How many thirsty dinosaurs are there now?  Turn to your partner and talk about an addition sentence that would tell what you just did.</a:t>
            </a:r>
          </a:p>
          <a:p>
            <a:pPr algn="ctr"/>
            <a:endParaRPr lang="en-US" sz="1200" b="1"/>
          </a:p>
          <a:p>
            <a:pPr algn="ctr"/>
            <a:r>
              <a:rPr lang="en-US" b="1"/>
              <a:t>Another dinosaur got thirsty!  Take her to the watering hole, too!  Now, how many dinosaurs are at the watering hole?  Talk to your partner about the new addition sentence.</a:t>
            </a:r>
          </a:p>
          <a:p>
            <a:pPr algn="ctr"/>
            <a:endParaRPr lang="en-US" sz="1200" b="1"/>
          </a:p>
          <a:p>
            <a:pPr algn="ctr"/>
            <a:r>
              <a:rPr lang="en-US" b="1"/>
              <a:t>Keep acting out the story until all the dinosaurs are drinking water.  </a:t>
            </a:r>
          </a:p>
          <a:p>
            <a:pPr algn="ctr"/>
            <a:r>
              <a:rPr lang="en-US" b="1"/>
              <a:t>Do you notice any patterns?</a:t>
            </a:r>
          </a:p>
        </p:txBody>
      </p:sp>
      <p:pic>
        <p:nvPicPr>
          <p:cNvPr id="757766" name="Picture 6" descr="http://images.clipartpanda.com/dinosaur-clip-art-dc8qK4oce.png"/>
          <p:cNvPicPr>
            <a:picLocks noChangeAspect="1" noChangeArrowheads="1"/>
          </p:cNvPicPr>
          <p:nvPr/>
        </p:nvPicPr>
        <p:blipFill>
          <a:blip r:embed="rId3" cstate="print"/>
          <a:srcRect/>
          <a:stretch>
            <a:fillRect/>
          </a:stretch>
        </p:blipFill>
        <p:spPr bwMode="auto">
          <a:xfrm>
            <a:off x="5257800" y="4058136"/>
            <a:ext cx="3657600" cy="2799864"/>
          </a:xfrm>
          <a:prstGeom prst="rect">
            <a:avLst/>
          </a:prstGeom>
          <a:noFill/>
        </p:spPr>
      </p:pic>
      <p:sp>
        <p:nvSpPr>
          <p:cNvPr id="757768" name="AutoShape 8" descr="http://gallery.yopriceville.com/var/albums/Free-Clipart-Pictures/Cartoons-PNG/Dinosaur_Cartoon_PNG_Clipart_Image.png?m=14464382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770" name="AutoShape 10" descr="http://gallery.yopriceville.com/var/albums/Free-Clipart-Pictures/Cartoons-PNG/Dinosaur_Cartoon_PNG_Clipart_Image.png?m=14464382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7773" name="Picture 13" descr="http://www.clipartbest.com/cliparts/RTd/b8e/RTdb8eET9.png"/>
          <p:cNvPicPr>
            <a:picLocks noChangeAspect="1" noChangeArrowheads="1"/>
          </p:cNvPicPr>
          <p:nvPr/>
        </p:nvPicPr>
        <p:blipFill>
          <a:blip r:embed="rId4" cstate="print"/>
          <a:srcRect/>
          <a:stretch>
            <a:fillRect/>
          </a:stretch>
        </p:blipFill>
        <p:spPr bwMode="auto">
          <a:xfrm flipH="1">
            <a:off x="0" y="4531211"/>
            <a:ext cx="3429001" cy="2326789"/>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38</a:t>
            </a:r>
          </a:p>
        </p:txBody>
      </p:sp>
      <p:sp>
        <p:nvSpPr>
          <p:cNvPr id="24" name="TextBox 23"/>
          <p:cNvSpPr txBox="1"/>
          <p:nvPr/>
        </p:nvSpPr>
        <p:spPr>
          <a:xfrm>
            <a:off x="1066800" y="1143000"/>
            <a:ext cx="7010400" cy="461665"/>
          </a:xfrm>
          <a:prstGeom prst="rect">
            <a:avLst/>
          </a:prstGeom>
          <a:noFill/>
        </p:spPr>
        <p:txBody>
          <a:bodyPr wrap="square" rtlCol="0">
            <a:spAutoFit/>
          </a:bodyPr>
          <a:lstStyle/>
          <a:p>
            <a:pPr algn="ctr"/>
            <a:r>
              <a:rPr lang="en-US" sz="2400" b="1"/>
              <a:t>Let’s roll the die to see where to start!</a:t>
            </a:r>
            <a:endParaRPr lang="en-US" sz="2800" b="1"/>
          </a:p>
        </p:txBody>
      </p:sp>
      <p:pic>
        <p:nvPicPr>
          <p:cNvPr id="732162" name="Picture 2"/>
          <p:cNvPicPr>
            <a:picLocks noChangeAspect="1" noChangeArrowheads="1"/>
          </p:cNvPicPr>
          <p:nvPr/>
        </p:nvPicPr>
        <p:blipFill>
          <a:blip r:embed="rId3" cstate="print"/>
          <a:srcRect/>
          <a:stretch>
            <a:fillRect/>
          </a:stretch>
        </p:blipFill>
        <p:spPr bwMode="auto">
          <a:xfrm>
            <a:off x="1371600" y="2438400"/>
            <a:ext cx="6324600" cy="1114425"/>
          </a:xfrm>
          <a:prstGeom prst="rect">
            <a:avLst/>
          </a:prstGeom>
          <a:noFill/>
          <a:ln w="9525">
            <a:noFill/>
            <a:miter lim="800000"/>
            <a:headEnd/>
            <a:tailEnd/>
          </a:ln>
        </p:spPr>
      </p:pic>
      <p:sp>
        <p:nvSpPr>
          <p:cNvPr id="20" name="TextBox 19"/>
          <p:cNvSpPr txBox="1"/>
          <p:nvPr/>
        </p:nvSpPr>
        <p:spPr>
          <a:xfrm>
            <a:off x="2057400" y="4267200"/>
            <a:ext cx="4800600" cy="1015663"/>
          </a:xfrm>
          <a:prstGeom prst="rect">
            <a:avLst/>
          </a:prstGeom>
          <a:noFill/>
        </p:spPr>
        <p:txBody>
          <a:bodyPr wrap="square" rtlCol="0">
            <a:spAutoFit/>
          </a:bodyPr>
          <a:lstStyle/>
          <a:p>
            <a:pPr algn="ctr"/>
            <a:r>
              <a:rPr lang="en-US" sz="4400" b="1"/>
              <a:t>____ + 1 = ____</a:t>
            </a:r>
          </a:p>
          <a:p>
            <a:pPr algn="ctr"/>
            <a:endParaRPr lang="en-US" sz="1600" b="1"/>
          </a:p>
        </p:txBody>
      </p:sp>
      <p:pic>
        <p:nvPicPr>
          <p:cNvPr id="780290" name="Picture 2" descr="http://images.clipartpanda.com/dice-clip-art-dado-md.png"/>
          <p:cNvPicPr>
            <a:picLocks noChangeAspect="1" noChangeArrowheads="1"/>
          </p:cNvPicPr>
          <p:nvPr/>
        </p:nvPicPr>
        <p:blipFill>
          <a:blip r:embed="rId4" cstate="print"/>
          <a:srcRect/>
          <a:stretch>
            <a:fillRect/>
          </a:stretch>
        </p:blipFill>
        <p:spPr bwMode="auto">
          <a:xfrm>
            <a:off x="7315200" y="4953000"/>
            <a:ext cx="1447800" cy="1683488"/>
          </a:xfrm>
          <a:prstGeom prst="rect">
            <a:avLst/>
          </a:prstGeom>
          <a:noFill/>
        </p:spPr>
      </p:pic>
      <p:pic>
        <p:nvPicPr>
          <p:cNvPr id="11" name="Picture 2" descr="http://images.clipartpanda.com/dice-clip-art-dado-md.png"/>
          <p:cNvPicPr>
            <a:picLocks noChangeAspect="1" noChangeArrowheads="1"/>
          </p:cNvPicPr>
          <p:nvPr/>
        </p:nvPicPr>
        <p:blipFill>
          <a:blip r:embed="rId4" cstate="print"/>
          <a:srcRect/>
          <a:stretch>
            <a:fillRect/>
          </a:stretch>
        </p:blipFill>
        <p:spPr bwMode="auto">
          <a:xfrm>
            <a:off x="381000" y="4953000"/>
            <a:ext cx="1447800" cy="1683488"/>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38</a:t>
            </a:r>
          </a:p>
        </p:txBody>
      </p:sp>
      <p:sp>
        <p:nvSpPr>
          <p:cNvPr id="24" name="TextBox 23"/>
          <p:cNvSpPr txBox="1"/>
          <p:nvPr/>
        </p:nvSpPr>
        <p:spPr>
          <a:xfrm>
            <a:off x="1066800" y="1143000"/>
            <a:ext cx="7010400" cy="461665"/>
          </a:xfrm>
          <a:prstGeom prst="rect">
            <a:avLst/>
          </a:prstGeom>
          <a:noFill/>
        </p:spPr>
        <p:txBody>
          <a:bodyPr wrap="square" rtlCol="0">
            <a:spAutoFit/>
          </a:bodyPr>
          <a:lstStyle/>
          <a:p>
            <a:pPr algn="ctr"/>
            <a:r>
              <a:rPr lang="en-US" sz="2400" b="1"/>
              <a:t>Let’s roll the die to see where to start!</a:t>
            </a:r>
            <a:endParaRPr lang="en-US" sz="2800" b="1"/>
          </a:p>
        </p:txBody>
      </p:sp>
      <p:pic>
        <p:nvPicPr>
          <p:cNvPr id="732162" name="Picture 2"/>
          <p:cNvPicPr>
            <a:picLocks noChangeAspect="1" noChangeArrowheads="1"/>
          </p:cNvPicPr>
          <p:nvPr/>
        </p:nvPicPr>
        <p:blipFill>
          <a:blip r:embed="rId3" cstate="print"/>
          <a:srcRect/>
          <a:stretch>
            <a:fillRect/>
          </a:stretch>
        </p:blipFill>
        <p:spPr bwMode="auto">
          <a:xfrm>
            <a:off x="1371600" y="2438400"/>
            <a:ext cx="6324600" cy="1114425"/>
          </a:xfrm>
          <a:prstGeom prst="rect">
            <a:avLst/>
          </a:prstGeom>
          <a:noFill/>
          <a:ln w="9525">
            <a:noFill/>
            <a:miter lim="800000"/>
            <a:headEnd/>
            <a:tailEnd/>
          </a:ln>
        </p:spPr>
      </p:pic>
      <p:sp>
        <p:nvSpPr>
          <p:cNvPr id="20" name="TextBox 19"/>
          <p:cNvSpPr txBox="1"/>
          <p:nvPr/>
        </p:nvSpPr>
        <p:spPr>
          <a:xfrm>
            <a:off x="2057400" y="4267200"/>
            <a:ext cx="4800600" cy="1015663"/>
          </a:xfrm>
          <a:prstGeom prst="rect">
            <a:avLst/>
          </a:prstGeom>
          <a:noFill/>
        </p:spPr>
        <p:txBody>
          <a:bodyPr wrap="square" rtlCol="0">
            <a:spAutoFit/>
          </a:bodyPr>
          <a:lstStyle/>
          <a:p>
            <a:pPr algn="ctr"/>
            <a:r>
              <a:rPr lang="en-US" sz="4400" b="1"/>
              <a:t>____ + 1 = ____</a:t>
            </a:r>
          </a:p>
          <a:p>
            <a:pPr algn="ctr"/>
            <a:endParaRPr lang="en-US" sz="1600" b="1"/>
          </a:p>
        </p:txBody>
      </p:sp>
      <p:pic>
        <p:nvPicPr>
          <p:cNvPr id="9" name="Picture 2" descr="http://images.clipartpanda.com/dice-clip-art-dado-md.png"/>
          <p:cNvPicPr>
            <a:picLocks noChangeAspect="1" noChangeArrowheads="1"/>
          </p:cNvPicPr>
          <p:nvPr/>
        </p:nvPicPr>
        <p:blipFill>
          <a:blip r:embed="rId4" cstate="print"/>
          <a:srcRect/>
          <a:stretch>
            <a:fillRect/>
          </a:stretch>
        </p:blipFill>
        <p:spPr bwMode="auto">
          <a:xfrm>
            <a:off x="7315200" y="4953000"/>
            <a:ext cx="1447800" cy="1683488"/>
          </a:xfrm>
          <a:prstGeom prst="rect">
            <a:avLst/>
          </a:prstGeom>
          <a:noFill/>
        </p:spPr>
      </p:pic>
      <p:pic>
        <p:nvPicPr>
          <p:cNvPr id="10" name="Picture 2" descr="http://images.clipartpanda.com/dice-clip-art-dado-md.png"/>
          <p:cNvPicPr>
            <a:picLocks noChangeAspect="1" noChangeArrowheads="1"/>
          </p:cNvPicPr>
          <p:nvPr/>
        </p:nvPicPr>
        <p:blipFill>
          <a:blip r:embed="rId4" cstate="print"/>
          <a:srcRect/>
          <a:stretch>
            <a:fillRect/>
          </a:stretch>
        </p:blipFill>
        <p:spPr bwMode="auto">
          <a:xfrm>
            <a:off x="381000" y="4953000"/>
            <a:ext cx="1447800" cy="1683488"/>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38</a:t>
            </a:r>
          </a:p>
        </p:txBody>
      </p:sp>
      <p:sp>
        <p:nvSpPr>
          <p:cNvPr id="24" name="TextBox 23"/>
          <p:cNvSpPr txBox="1"/>
          <p:nvPr/>
        </p:nvSpPr>
        <p:spPr>
          <a:xfrm>
            <a:off x="1066800" y="1143000"/>
            <a:ext cx="7010400" cy="461665"/>
          </a:xfrm>
          <a:prstGeom prst="rect">
            <a:avLst/>
          </a:prstGeom>
          <a:noFill/>
        </p:spPr>
        <p:txBody>
          <a:bodyPr wrap="square" rtlCol="0">
            <a:spAutoFit/>
          </a:bodyPr>
          <a:lstStyle/>
          <a:p>
            <a:pPr algn="ctr"/>
            <a:r>
              <a:rPr lang="en-US" sz="2400" b="1"/>
              <a:t>Let’s roll the die to see where to start!</a:t>
            </a:r>
            <a:endParaRPr lang="en-US" sz="2800" b="1"/>
          </a:p>
        </p:txBody>
      </p:sp>
      <p:pic>
        <p:nvPicPr>
          <p:cNvPr id="732162" name="Picture 2"/>
          <p:cNvPicPr>
            <a:picLocks noChangeAspect="1" noChangeArrowheads="1"/>
          </p:cNvPicPr>
          <p:nvPr/>
        </p:nvPicPr>
        <p:blipFill>
          <a:blip r:embed="rId3" cstate="print"/>
          <a:srcRect/>
          <a:stretch>
            <a:fillRect/>
          </a:stretch>
        </p:blipFill>
        <p:spPr bwMode="auto">
          <a:xfrm>
            <a:off x="1371600" y="2438400"/>
            <a:ext cx="6324600" cy="1114425"/>
          </a:xfrm>
          <a:prstGeom prst="rect">
            <a:avLst/>
          </a:prstGeom>
          <a:noFill/>
          <a:ln w="9525">
            <a:noFill/>
            <a:miter lim="800000"/>
            <a:headEnd/>
            <a:tailEnd/>
          </a:ln>
        </p:spPr>
      </p:pic>
      <p:sp>
        <p:nvSpPr>
          <p:cNvPr id="20" name="TextBox 19"/>
          <p:cNvSpPr txBox="1"/>
          <p:nvPr/>
        </p:nvSpPr>
        <p:spPr>
          <a:xfrm>
            <a:off x="2057400" y="4267200"/>
            <a:ext cx="4800600" cy="1015663"/>
          </a:xfrm>
          <a:prstGeom prst="rect">
            <a:avLst/>
          </a:prstGeom>
          <a:noFill/>
        </p:spPr>
        <p:txBody>
          <a:bodyPr wrap="square" rtlCol="0">
            <a:spAutoFit/>
          </a:bodyPr>
          <a:lstStyle/>
          <a:p>
            <a:pPr algn="ctr"/>
            <a:r>
              <a:rPr lang="en-US" sz="4400" b="1"/>
              <a:t>____ + 1 = ____</a:t>
            </a:r>
          </a:p>
          <a:p>
            <a:pPr algn="ctr"/>
            <a:endParaRPr lang="en-US" sz="1600" b="1"/>
          </a:p>
        </p:txBody>
      </p:sp>
      <p:pic>
        <p:nvPicPr>
          <p:cNvPr id="9" name="Picture 2" descr="http://images.clipartpanda.com/dice-clip-art-dado-md.png"/>
          <p:cNvPicPr>
            <a:picLocks noChangeAspect="1" noChangeArrowheads="1"/>
          </p:cNvPicPr>
          <p:nvPr/>
        </p:nvPicPr>
        <p:blipFill>
          <a:blip r:embed="rId4" cstate="print"/>
          <a:srcRect/>
          <a:stretch>
            <a:fillRect/>
          </a:stretch>
        </p:blipFill>
        <p:spPr bwMode="auto">
          <a:xfrm>
            <a:off x="7315200" y="4953000"/>
            <a:ext cx="1447800" cy="1683488"/>
          </a:xfrm>
          <a:prstGeom prst="rect">
            <a:avLst/>
          </a:prstGeom>
          <a:noFill/>
        </p:spPr>
      </p:pic>
      <p:pic>
        <p:nvPicPr>
          <p:cNvPr id="10" name="Picture 2" descr="http://images.clipartpanda.com/dice-clip-art-dado-md.png"/>
          <p:cNvPicPr>
            <a:picLocks noChangeAspect="1" noChangeArrowheads="1"/>
          </p:cNvPicPr>
          <p:nvPr/>
        </p:nvPicPr>
        <p:blipFill>
          <a:blip r:embed="rId4" cstate="print"/>
          <a:srcRect/>
          <a:stretch>
            <a:fillRect/>
          </a:stretch>
        </p:blipFill>
        <p:spPr bwMode="auto">
          <a:xfrm>
            <a:off x="381000" y="4953000"/>
            <a:ext cx="1447800" cy="1683488"/>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38</a:t>
            </a:r>
          </a:p>
        </p:txBody>
      </p:sp>
      <p:sp>
        <p:nvSpPr>
          <p:cNvPr id="24" name="TextBox 23"/>
          <p:cNvSpPr txBox="1"/>
          <p:nvPr/>
        </p:nvSpPr>
        <p:spPr>
          <a:xfrm>
            <a:off x="1066800" y="1143000"/>
            <a:ext cx="7010400" cy="461665"/>
          </a:xfrm>
          <a:prstGeom prst="rect">
            <a:avLst/>
          </a:prstGeom>
          <a:noFill/>
        </p:spPr>
        <p:txBody>
          <a:bodyPr wrap="square" rtlCol="0">
            <a:spAutoFit/>
          </a:bodyPr>
          <a:lstStyle/>
          <a:p>
            <a:pPr algn="ctr"/>
            <a:r>
              <a:rPr lang="en-US" sz="2400" b="1"/>
              <a:t>Let’s roll the die to see where to start!</a:t>
            </a:r>
            <a:endParaRPr lang="en-US" sz="2800" b="1"/>
          </a:p>
        </p:txBody>
      </p:sp>
      <p:pic>
        <p:nvPicPr>
          <p:cNvPr id="732162" name="Picture 2"/>
          <p:cNvPicPr>
            <a:picLocks noChangeAspect="1" noChangeArrowheads="1"/>
          </p:cNvPicPr>
          <p:nvPr/>
        </p:nvPicPr>
        <p:blipFill>
          <a:blip r:embed="rId3" cstate="print"/>
          <a:srcRect/>
          <a:stretch>
            <a:fillRect/>
          </a:stretch>
        </p:blipFill>
        <p:spPr bwMode="auto">
          <a:xfrm>
            <a:off x="1371600" y="2438400"/>
            <a:ext cx="6324600" cy="1114425"/>
          </a:xfrm>
          <a:prstGeom prst="rect">
            <a:avLst/>
          </a:prstGeom>
          <a:noFill/>
          <a:ln w="9525">
            <a:noFill/>
            <a:miter lim="800000"/>
            <a:headEnd/>
            <a:tailEnd/>
          </a:ln>
        </p:spPr>
      </p:pic>
      <p:sp>
        <p:nvSpPr>
          <p:cNvPr id="20" name="TextBox 19"/>
          <p:cNvSpPr txBox="1"/>
          <p:nvPr/>
        </p:nvSpPr>
        <p:spPr>
          <a:xfrm>
            <a:off x="2057400" y="4267200"/>
            <a:ext cx="4800600" cy="1015663"/>
          </a:xfrm>
          <a:prstGeom prst="rect">
            <a:avLst/>
          </a:prstGeom>
          <a:noFill/>
        </p:spPr>
        <p:txBody>
          <a:bodyPr wrap="square" rtlCol="0">
            <a:spAutoFit/>
          </a:bodyPr>
          <a:lstStyle/>
          <a:p>
            <a:pPr algn="ctr"/>
            <a:r>
              <a:rPr lang="en-US" sz="4400" b="1"/>
              <a:t>____ + 1 = ____</a:t>
            </a:r>
          </a:p>
          <a:p>
            <a:pPr algn="ctr"/>
            <a:endParaRPr lang="en-US" sz="1600" b="1"/>
          </a:p>
        </p:txBody>
      </p:sp>
      <p:pic>
        <p:nvPicPr>
          <p:cNvPr id="9" name="Picture 2" descr="http://images.clipartpanda.com/dice-clip-art-dado-md.png"/>
          <p:cNvPicPr>
            <a:picLocks noChangeAspect="1" noChangeArrowheads="1"/>
          </p:cNvPicPr>
          <p:nvPr/>
        </p:nvPicPr>
        <p:blipFill>
          <a:blip r:embed="rId4" cstate="print"/>
          <a:srcRect/>
          <a:stretch>
            <a:fillRect/>
          </a:stretch>
        </p:blipFill>
        <p:spPr bwMode="auto">
          <a:xfrm>
            <a:off x="7315200" y="4953000"/>
            <a:ext cx="1447800" cy="1683488"/>
          </a:xfrm>
          <a:prstGeom prst="rect">
            <a:avLst/>
          </a:prstGeom>
          <a:noFill/>
        </p:spPr>
      </p:pic>
      <p:pic>
        <p:nvPicPr>
          <p:cNvPr id="10" name="Picture 2" descr="http://images.clipartpanda.com/dice-clip-art-dado-md.png"/>
          <p:cNvPicPr>
            <a:picLocks noChangeAspect="1" noChangeArrowheads="1"/>
          </p:cNvPicPr>
          <p:nvPr/>
        </p:nvPicPr>
        <p:blipFill>
          <a:blip r:embed="rId4" cstate="print"/>
          <a:srcRect/>
          <a:stretch>
            <a:fillRect/>
          </a:stretch>
        </p:blipFill>
        <p:spPr bwMode="auto">
          <a:xfrm>
            <a:off x="381000" y="4953000"/>
            <a:ext cx="1447800" cy="1683488"/>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38</a:t>
            </a:r>
          </a:p>
        </p:txBody>
      </p:sp>
      <p:sp>
        <p:nvSpPr>
          <p:cNvPr id="24" name="TextBox 23"/>
          <p:cNvSpPr txBox="1"/>
          <p:nvPr/>
        </p:nvSpPr>
        <p:spPr>
          <a:xfrm>
            <a:off x="609600" y="457200"/>
            <a:ext cx="7924800" cy="1015663"/>
          </a:xfrm>
          <a:prstGeom prst="rect">
            <a:avLst/>
          </a:prstGeom>
          <a:noFill/>
        </p:spPr>
        <p:txBody>
          <a:bodyPr wrap="square" rtlCol="0">
            <a:spAutoFit/>
          </a:bodyPr>
          <a:lstStyle/>
          <a:p>
            <a:pPr algn="ctr"/>
            <a:r>
              <a:rPr lang="en-US" sz="2400" b="1">
                <a:solidFill>
                  <a:srgbClr val="FF0000"/>
                </a:solidFill>
              </a:rPr>
              <a:t>Did you notice a pattern?</a:t>
            </a:r>
          </a:p>
          <a:p>
            <a:pPr algn="ctr"/>
            <a:r>
              <a:rPr lang="en-US" b="1"/>
              <a:t>Draw 1 dot in the 5-group way.  Draw an empty circle next to it to show that we are adding 1.  What is our number sentence?  Let’s keep going until we get to 10!</a:t>
            </a:r>
            <a:endParaRPr lang="en-US" sz="2000" b="1"/>
          </a:p>
        </p:txBody>
      </p:sp>
      <p:graphicFrame>
        <p:nvGraphicFramePr>
          <p:cNvPr id="9" name="Table 8"/>
          <p:cNvGraphicFramePr>
            <a:graphicFrameLocks noGrp="1"/>
          </p:cNvGraphicFramePr>
          <p:nvPr/>
        </p:nvGraphicFramePr>
        <p:xfrm>
          <a:off x="1600200" y="1752600"/>
          <a:ext cx="6096000" cy="4572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7200">
                <a:tc>
                  <a:txBody>
                    <a:bodyPr/>
                    <a:lstStyle/>
                    <a:p>
                      <a:pPr algn="ctr"/>
                      <a:r>
                        <a:rPr lang="en-US" b="1"/>
                        <a:t>Dots</a:t>
                      </a:r>
                      <a:r>
                        <a:rPr lang="en-US" b="1" baseline="0"/>
                        <a:t> and Circles</a:t>
                      </a:r>
                      <a:endParaRPr lang="en-US" b="1"/>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b="1"/>
                        <a:t>Number</a:t>
                      </a:r>
                      <a:r>
                        <a:rPr lang="en-US" b="1" baseline="0"/>
                        <a:t> Sentence</a:t>
                      </a:r>
                      <a:endParaRPr lang="en-US" b="1"/>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5720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772098" name="Picture 2" descr="http://clipartion.com/wp-content/uploads/2015/11/big-googly-eyes-clip-art-png.png"/>
          <p:cNvPicPr>
            <a:picLocks noChangeAspect="1" noChangeArrowheads="1"/>
          </p:cNvPicPr>
          <p:nvPr/>
        </p:nvPicPr>
        <p:blipFill>
          <a:blip r:embed="rId3" cstate="print"/>
          <a:srcRect/>
          <a:stretch>
            <a:fillRect/>
          </a:stretch>
        </p:blipFill>
        <p:spPr bwMode="auto">
          <a:xfrm>
            <a:off x="7239000" y="5105400"/>
            <a:ext cx="1524000" cy="14859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print"/>
          <a:srcRect/>
          <a:stretch>
            <a:fillRect/>
          </a:stretch>
        </p:blipFill>
        <p:spPr bwMode="auto">
          <a:xfrm>
            <a:off x="152400" y="228600"/>
            <a:ext cx="8763000" cy="533400"/>
          </a:xfrm>
          <a:prstGeom prst="rect">
            <a:avLst/>
          </a:prstGeom>
          <a:noFill/>
          <a:ln w="9525">
            <a:noFill/>
            <a:miter lim="800000"/>
            <a:headEnd/>
            <a:tailEnd/>
          </a:ln>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62883" name="Picture 3"/>
          <p:cNvPicPr>
            <a:picLocks noChangeAspect="1" noChangeArrowheads="1"/>
          </p:cNvPicPr>
          <p:nvPr/>
        </p:nvPicPr>
        <p:blipFill>
          <a:blip r:embed="rId4" cstate="print"/>
          <a:srcRect/>
          <a:stretch>
            <a:fillRect/>
          </a:stretch>
        </p:blipFill>
        <p:spPr bwMode="auto">
          <a:xfrm>
            <a:off x="2057400" y="838200"/>
            <a:ext cx="5191125" cy="56197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print"/>
          <a:srcRect/>
          <a:stretch>
            <a:fillRect/>
          </a:stretch>
        </p:blipFill>
        <p:spPr bwMode="auto">
          <a:xfrm>
            <a:off x="152400" y="228600"/>
            <a:ext cx="8763000" cy="533400"/>
          </a:xfrm>
          <a:prstGeom prst="rect">
            <a:avLst/>
          </a:prstGeom>
          <a:noFill/>
          <a:ln w="9525">
            <a:noFill/>
            <a:miter lim="800000"/>
            <a:headEnd/>
            <a:tailEnd/>
          </a:ln>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63906" name="Picture 2"/>
          <p:cNvPicPr>
            <a:picLocks noChangeAspect="1" noChangeArrowheads="1"/>
          </p:cNvPicPr>
          <p:nvPr/>
        </p:nvPicPr>
        <p:blipFill>
          <a:blip r:embed="rId4" cstate="print"/>
          <a:srcRect/>
          <a:stretch>
            <a:fillRect/>
          </a:stretch>
        </p:blipFill>
        <p:spPr bwMode="auto">
          <a:xfrm>
            <a:off x="1945800" y="1954800"/>
            <a:ext cx="5605462" cy="4184672"/>
          </a:xfrm>
          <a:prstGeom prst="rect">
            <a:avLst/>
          </a:prstGeom>
          <a:noFill/>
          <a:ln w="9525">
            <a:noFill/>
            <a:miter lim="800000"/>
            <a:headEnd/>
            <a:tailEnd/>
          </a:ln>
        </p:spPr>
      </p:pic>
      <p:pic>
        <p:nvPicPr>
          <p:cNvPr id="763907" name="Picture 3"/>
          <p:cNvPicPr>
            <a:picLocks noChangeAspect="1" noChangeArrowheads="1"/>
          </p:cNvPicPr>
          <p:nvPr/>
        </p:nvPicPr>
        <p:blipFill>
          <a:blip r:embed="rId5" cstate="print"/>
          <a:srcRect/>
          <a:stretch>
            <a:fillRect/>
          </a:stretch>
        </p:blipFill>
        <p:spPr bwMode="auto">
          <a:xfrm>
            <a:off x="2057400" y="762000"/>
            <a:ext cx="5105400" cy="925979"/>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print"/>
          <a:srcRect/>
          <a:stretch>
            <a:fillRect/>
          </a:stretch>
        </p:blipFill>
        <p:spPr bwMode="auto">
          <a:xfrm>
            <a:off x="152400" y="228600"/>
            <a:ext cx="8763000" cy="533400"/>
          </a:xfrm>
          <a:prstGeom prst="rect">
            <a:avLst/>
          </a:prstGeom>
          <a:noFill/>
          <a:ln w="9525">
            <a:noFill/>
            <a:miter lim="800000"/>
            <a:headEnd/>
            <a:tailEnd/>
          </a:ln>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63907" name="Picture 3"/>
          <p:cNvPicPr>
            <a:picLocks noChangeAspect="1" noChangeArrowheads="1"/>
          </p:cNvPicPr>
          <p:nvPr/>
        </p:nvPicPr>
        <p:blipFill>
          <a:blip r:embed="rId4" cstate="print"/>
          <a:srcRect/>
          <a:stretch>
            <a:fillRect/>
          </a:stretch>
        </p:blipFill>
        <p:spPr bwMode="auto">
          <a:xfrm>
            <a:off x="1447800" y="838200"/>
            <a:ext cx="5945660" cy="1078379"/>
          </a:xfrm>
          <a:prstGeom prst="rect">
            <a:avLst/>
          </a:prstGeom>
          <a:noFill/>
          <a:ln w="9525">
            <a:noFill/>
            <a:miter lim="800000"/>
            <a:headEnd/>
            <a:tailEnd/>
          </a:ln>
        </p:spPr>
      </p:pic>
      <p:pic>
        <p:nvPicPr>
          <p:cNvPr id="764930" name="Picture 2"/>
          <p:cNvPicPr>
            <a:picLocks noChangeAspect="1" noChangeArrowheads="1"/>
          </p:cNvPicPr>
          <p:nvPr/>
        </p:nvPicPr>
        <p:blipFill>
          <a:blip r:embed="rId5" cstate="print"/>
          <a:srcRect/>
          <a:stretch>
            <a:fillRect/>
          </a:stretch>
        </p:blipFill>
        <p:spPr bwMode="auto">
          <a:xfrm>
            <a:off x="990600" y="2362200"/>
            <a:ext cx="7603854" cy="34575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83764" y="2489300"/>
            <a:ext cx="4776474" cy="1526142"/>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1" name="TextBox 20"/>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sp>
        <p:nvSpPr>
          <p:cNvPr id="22" name="TextBox 21"/>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10 is 11.  Say “eleven.”  </a:t>
            </a:r>
          </a:p>
          <a:p>
            <a:pPr algn="ctr"/>
            <a:r>
              <a:rPr lang="en-US" sz="2000" b="1">
                <a:solidFill>
                  <a:srgbClr val="0000FF"/>
                </a:solidFill>
              </a:rPr>
              <a:t>How many beads do you see?</a:t>
            </a:r>
          </a:p>
        </p:txBody>
      </p:sp>
      <p:pic>
        <p:nvPicPr>
          <p:cNvPr id="23"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7192131" y="3585608"/>
            <a:ext cx="1489514" cy="1530510"/>
          </a:xfrm>
          <a:prstGeom prst="rect">
            <a:avLst/>
          </a:prstGeom>
        </p:spPr>
      </p:pic>
    </p:spTree>
    <p:extLst>
      <p:ext uri="{BB962C8B-B14F-4D97-AF65-F5344CB8AC3E}">
        <p14:creationId xmlns:p14="http://schemas.microsoft.com/office/powerpoint/2010/main" val="14600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110175" y="1603574"/>
            <a:ext cx="6853573" cy="3730426"/>
          </a:xfrm>
          <a:prstGeom prst="rect">
            <a:avLst/>
          </a:prstGeom>
        </p:spPr>
      </p:pic>
      <p:sp>
        <p:nvSpPr>
          <p:cNvPr id="7" name="Rectangle 6"/>
          <p:cNvSpPr/>
          <p:nvPr/>
        </p:nvSpPr>
        <p:spPr>
          <a:xfrm>
            <a:off x="4833511" y="848152"/>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233610" y="2750405"/>
            <a:ext cx="1442127" cy="1784075"/>
          </a:xfrm>
          <a:prstGeom prst="rect">
            <a:avLst/>
          </a:prstGeom>
        </p:spPr>
      </p:pic>
    </p:spTree>
    <p:extLst>
      <p:ext uri="{BB962C8B-B14F-4D97-AF65-F5344CB8AC3E}">
        <p14:creationId xmlns:p14="http://schemas.microsoft.com/office/powerpoint/2010/main" val="1440623131"/>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0"/>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39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find the number that makes 10 for numbers 1-9.  I can record each with a 5-group drawing.</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11500926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Core Fluency Differentiated Practice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60" y="1282421"/>
            <a:ext cx="7921625" cy="1631216"/>
          </a:xfrm>
          <a:prstGeom prst="rect">
            <a:avLst/>
          </a:prstGeom>
          <a:noFill/>
        </p:spPr>
        <p:txBody>
          <a:bodyPr wrap="square" rtlCol="0">
            <a:spAutoFit/>
          </a:bodyPr>
          <a:lstStyle/>
          <a:p>
            <a:pPr algn="ctr"/>
            <a:r>
              <a:rPr lang="en-US" sz="2000" b="1">
                <a:solidFill>
                  <a:srgbClr val="00B050"/>
                </a:solidFill>
              </a:rPr>
              <a:t>Complete as many problems as you can in 96 seconds.  Your goal is to do your very best and work hard to improve the next time we practice.  When you finish them all AND get them all right, you get to move up to the next practice!  Remember, you are not competing against your classmates.  You are just competing against yourself!</a:t>
            </a:r>
            <a:endParaRPr lang="en-US" b="1">
              <a:solidFill>
                <a:srgbClr val="00B050"/>
              </a:solidFill>
            </a:endParaRPr>
          </a:p>
        </p:txBody>
      </p:sp>
      <p:pic>
        <p:nvPicPr>
          <p:cNvPr id="7170"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91/dorkable-you-re-welcome-for-clipart-panda-free-clipart-images-Y1mxvW-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83" y="4572000"/>
            <a:ext cx="2771653"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215908"/>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52939"/>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452434"/>
            <a:ext cx="7467598" cy="523220"/>
          </a:xfrm>
          <a:prstGeom prst="rect">
            <a:avLst/>
          </a:prstGeom>
          <a:noFill/>
        </p:spPr>
        <p:txBody>
          <a:bodyPr wrap="square" rtlCol="0">
            <a:spAutoFit/>
          </a:bodyPr>
          <a:lstStyle/>
          <a:p>
            <a:pPr algn="ctr"/>
            <a:r>
              <a:rPr lang="en-US" sz="2800" b="1"/>
              <a:t>Growing Apples to 10</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952463"/>
            <a:ext cx="7921625" cy="1815882"/>
          </a:xfrm>
          <a:prstGeom prst="rect">
            <a:avLst/>
          </a:prstGeom>
          <a:noFill/>
        </p:spPr>
        <p:txBody>
          <a:bodyPr wrap="square" rtlCol="0">
            <a:spAutoFit/>
          </a:bodyPr>
          <a:lstStyle/>
          <a:p>
            <a:pPr algn="ctr"/>
            <a:r>
              <a:rPr lang="en-US" sz="1600" b="1">
                <a:solidFill>
                  <a:srgbClr val="2D8C28"/>
                </a:solidFill>
              </a:rPr>
              <a:t>Roll the die.  Use the number on the die to determine how many red beans to place on the apple tree.  Arrange the beans in 5-groups.  Count how many more are needed to make 10.  Say, “I have ___.  I need ___ more to make 10.”  Do not remove the beans.  Roll the die again.  Count to see if there are enough spaces left over for that many beans.  If the number goes over 10, and there are not enough spaces, roll again to get a smaller number.  Then, place that many beans on the apple tree.  State the new amount and how many more are needed to make 10.  Continue until you make 10.  </a:t>
            </a:r>
            <a:endParaRPr lang="en-US" sz="1400" b="1">
              <a:solidFill>
                <a:srgbClr val="2D8C28"/>
              </a:solidFill>
            </a:endParaRPr>
          </a:p>
        </p:txBody>
      </p:sp>
      <p:pic>
        <p:nvPicPr>
          <p:cNvPr id="3" name="Picture 2"/>
          <p:cNvPicPr>
            <a:picLocks noChangeAspect="1"/>
          </p:cNvPicPr>
          <p:nvPr/>
        </p:nvPicPr>
        <p:blipFill>
          <a:blip r:embed="rId4"/>
          <a:stretch>
            <a:fillRect/>
          </a:stretch>
        </p:blipFill>
        <p:spPr>
          <a:xfrm>
            <a:off x="5791200" y="2762213"/>
            <a:ext cx="2808513" cy="3631574"/>
          </a:xfrm>
          <a:prstGeom prst="rect">
            <a:avLst/>
          </a:prstGeom>
        </p:spPr>
      </p:pic>
      <p:pic>
        <p:nvPicPr>
          <p:cNvPr id="7" name="Picture 6"/>
          <p:cNvPicPr>
            <a:picLocks noChangeAspect="1"/>
          </p:cNvPicPr>
          <p:nvPr/>
        </p:nvPicPr>
        <p:blipFill>
          <a:blip r:embed="rId5"/>
          <a:stretch>
            <a:fillRect/>
          </a:stretch>
        </p:blipFill>
        <p:spPr>
          <a:xfrm>
            <a:off x="5105400" y="5117898"/>
            <a:ext cx="1115719" cy="1338862"/>
          </a:xfrm>
          <a:prstGeom prst="rect">
            <a:avLst/>
          </a:prstGeom>
        </p:spPr>
      </p:pic>
    </p:spTree>
    <p:extLst>
      <p:ext uri="{BB962C8B-B14F-4D97-AF65-F5344CB8AC3E}">
        <p14:creationId xmlns:p14="http://schemas.microsoft.com/office/powerpoint/2010/main" val="69051156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6" name="Picture 15"/>
          <p:cNvPicPr>
            <a:picLocks noChangeAspect="1"/>
          </p:cNvPicPr>
          <p:nvPr/>
        </p:nvPicPr>
        <p:blipFill>
          <a:blip r:embed="rId5"/>
          <a:stretch>
            <a:fillRect/>
          </a:stretch>
        </p:blipFill>
        <p:spPr>
          <a:xfrm>
            <a:off x="2181227" y="2494734"/>
            <a:ext cx="4781550" cy="2667001"/>
          </a:xfrm>
          <a:prstGeom prst="rect">
            <a:avLst/>
          </a:prstGeom>
        </p:spPr>
      </p:pic>
    </p:spTree>
    <p:extLst>
      <p:ext uri="{BB962C8B-B14F-4D97-AF65-F5344CB8AC3E}">
        <p14:creationId xmlns:p14="http://schemas.microsoft.com/office/powerpoint/2010/main" val="241599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xit" presetSubtype="32" fill="hold" nodeType="withEffect">
                                  <p:stCondLst>
                                    <p:cond delay="150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fltVal val="0"/>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5" name="Picture 14"/>
          <p:cNvPicPr>
            <a:picLocks noChangeAspect="1"/>
          </p:cNvPicPr>
          <p:nvPr/>
        </p:nvPicPr>
        <p:blipFill>
          <a:blip r:embed="rId5"/>
          <a:stretch>
            <a:fillRect/>
          </a:stretch>
        </p:blipFill>
        <p:spPr>
          <a:xfrm>
            <a:off x="2185988" y="2385986"/>
            <a:ext cx="4772025" cy="269557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Tree>
    <p:extLst>
      <p:ext uri="{BB962C8B-B14F-4D97-AF65-F5344CB8AC3E}">
        <p14:creationId xmlns:p14="http://schemas.microsoft.com/office/powerpoint/2010/main" val="37556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5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4" name="Picture 13"/>
          <p:cNvPicPr>
            <a:picLocks noChangeAspect="1"/>
          </p:cNvPicPr>
          <p:nvPr/>
        </p:nvPicPr>
        <p:blipFill>
          <a:blip r:embed="rId5"/>
          <a:stretch>
            <a:fillRect/>
          </a:stretch>
        </p:blipFill>
        <p:spPr>
          <a:xfrm>
            <a:off x="2181226" y="2438400"/>
            <a:ext cx="4781550" cy="2667000"/>
          </a:xfrm>
          <a:prstGeom prst="rect">
            <a:avLst/>
          </a:prstGeom>
        </p:spPr>
      </p:pic>
    </p:spTree>
    <p:extLst>
      <p:ext uri="{BB962C8B-B14F-4D97-AF65-F5344CB8AC3E}">
        <p14:creationId xmlns:p14="http://schemas.microsoft.com/office/powerpoint/2010/main" val="233404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5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5" name="Picture 14"/>
          <p:cNvPicPr>
            <a:picLocks noChangeAspect="1"/>
          </p:cNvPicPr>
          <p:nvPr/>
        </p:nvPicPr>
        <p:blipFill>
          <a:blip r:embed="rId5"/>
          <a:stretch>
            <a:fillRect/>
          </a:stretch>
        </p:blipFill>
        <p:spPr>
          <a:xfrm>
            <a:off x="2204831" y="2503602"/>
            <a:ext cx="4826381" cy="2677183"/>
          </a:xfrm>
          <a:prstGeom prst="rect">
            <a:avLst/>
          </a:prstGeom>
        </p:spPr>
      </p:pic>
    </p:spTree>
    <p:extLst>
      <p:ext uri="{BB962C8B-B14F-4D97-AF65-F5344CB8AC3E}">
        <p14:creationId xmlns:p14="http://schemas.microsoft.com/office/powerpoint/2010/main" val="7650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5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4" name="Picture 13"/>
          <p:cNvPicPr>
            <a:picLocks noChangeAspect="1"/>
          </p:cNvPicPr>
          <p:nvPr/>
        </p:nvPicPr>
        <p:blipFill>
          <a:blip r:embed="rId5"/>
          <a:stretch>
            <a:fillRect/>
          </a:stretch>
        </p:blipFill>
        <p:spPr>
          <a:xfrm>
            <a:off x="2185988" y="2390749"/>
            <a:ext cx="4772025" cy="268605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Tree>
    <p:extLst>
      <p:ext uri="{BB962C8B-B14F-4D97-AF65-F5344CB8AC3E}">
        <p14:creationId xmlns:p14="http://schemas.microsoft.com/office/powerpoint/2010/main" val="5297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5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5" name="Picture 14"/>
          <p:cNvPicPr>
            <a:picLocks noChangeAspect="1"/>
          </p:cNvPicPr>
          <p:nvPr/>
        </p:nvPicPr>
        <p:blipFill>
          <a:blip r:embed="rId5"/>
          <a:stretch>
            <a:fillRect/>
          </a:stretch>
        </p:blipFill>
        <p:spPr>
          <a:xfrm>
            <a:off x="2171701" y="2475685"/>
            <a:ext cx="4800600" cy="2705100"/>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Tree>
    <p:extLst>
      <p:ext uri="{BB962C8B-B14F-4D97-AF65-F5344CB8AC3E}">
        <p14:creationId xmlns:p14="http://schemas.microsoft.com/office/powerpoint/2010/main" val="15227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5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4"/>
          <a:stretch>
            <a:fillRect/>
          </a:stretch>
        </p:blipFill>
        <p:spPr>
          <a:xfrm>
            <a:off x="2197016" y="2466573"/>
            <a:ext cx="4749970" cy="1571595"/>
          </a:xfrm>
          <a:prstGeom prst="rect">
            <a:avLst/>
          </a:prstGeom>
        </p:spPr>
      </p:pic>
      <p:sp>
        <p:nvSpPr>
          <p:cNvPr id="25" name="TextBox 24"/>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6" name="TextBox 25"/>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8"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stretch>
            <a:fillRect/>
          </a:stretch>
        </p:blipFill>
        <p:spPr>
          <a:xfrm>
            <a:off x="7192131" y="3585608"/>
            <a:ext cx="1489514" cy="1530510"/>
          </a:xfrm>
          <a:prstGeom prst="rect">
            <a:avLst/>
          </a:prstGeom>
        </p:spPr>
      </p:pic>
      <p:sp>
        <p:nvSpPr>
          <p:cNvPr id="30" name="TextBox 29"/>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11 is 12.  Say “twelve.”  </a:t>
            </a:r>
          </a:p>
          <a:p>
            <a:pPr algn="ctr"/>
            <a:r>
              <a:rPr lang="en-US" sz="2000" b="1">
                <a:solidFill>
                  <a:srgbClr val="0000FF"/>
                </a:solidFill>
              </a:rPr>
              <a:t>How many beads do you see?</a:t>
            </a:r>
          </a:p>
        </p:txBody>
      </p:sp>
    </p:spTree>
    <p:extLst>
      <p:ext uri="{BB962C8B-B14F-4D97-AF65-F5344CB8AC3E}">
        <p14:creationId xmlns:p14="http://schemas.microsoft.com/office/powerpoint/2010/main" val="30123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pic>
        <p:nvPicPr>
          <p:cNvPr id="14" name="Picture 13"/>
          <p:cNvPicPr>
            <a:picLocks noChangeAspect="1"/>
          </p:cNvPicPr>
          <p:nvPr/>
        </p:nvPicPr>
        <p:blipFill>
          <a:blip r:embed="rId5"/>
          <a:stretch>
            <a:fillRect/>
          </a:stretch>
        </p:blipFill>
        <p:spPr>
          <a:xfrm>
            <a:off x="2198205" y="2487243"/>
            <a:ext cx="4774096" cy="2693542"/>
          </a:xfrm>
          <a:prstGeom prst="rect">
            <a:avLst/>
          </a:prstGeom>
        </p:spPr>
      </p:pic>
    </p:spTree>
    <p:extLst>
      <p:ext uri="{BB962C8B-B14F-4D97-AF65-F5344CB8AC3E}">
        <p14:creationId xmlns:p14="http://schemas.microsoft.com/office/powerpoint/2010/main" val="284968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5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pic>
        <p:nvPicPr>
          <p:cNvPr id="15" name="Picture 14"/>
          <p:cNvPicPr>
            <a:picLocks noChangeAspect="1"/>
          </p:cNvPicPr>
          <p:nvPr/>
        </p:nvPicPr>
        <p:blipFill>
          <a:blip r:embed="rId5"/>
          <a:stretch>
            <a:fillRect/>
          </a:stretch>
        </p:blipFill>
        <p:spPr>
          <a:xfrm>
            <a:off x="2204831" y="2487243"/>
            <a:ext cx="4767470" cy="2693542"/>
          </a:xfrm>
          <a:prstGeom prst="rect">
            <a:avLst/>
          </a:prstGeom>
        </p:spPr>
      </p:pic>
    </p:spTree>
    <p:extLst>
      <p:ext uri="{BB962C8B-B14F-4D97-AF65-F5344CB8AC3E}">
        <p14:creationId xmlns:p14="http://schemas.microsoft.com/office/powerpoint/2010/main" val="213894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5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pic>
        <p:nvPicPr>
          <p:cNvPr id="14" name="Picture 13"/>
          <p:cNvPicPr>
            <a:picLocks noChangeAspect="1"/>
          </p:cNvPicPr>
          <p:nvPr/>
        </p:nvPicPr>
        <p:blipFill>
          <a:blip r:embed="rId5"/>
          <a:stretch>
            <a:fillRect/>
          </a:stretch>
        </p:blipFill>
        <p:spPr>
          <a:xfrm>
            <a:off x="2204832" y="2460739"/>
            <a:ext cx="4803074" cy="2720046"/>
          </a:xfrm>
          <a:prstGeom prst="rect">
            <a:avLst/>
          </a:prstGeom>
        </p:spPr>
      </p:pic>
    </p:spTree>
    <p:extLst>
      <p:ext uri="{BB962C8B-B14F-4D97-AF65-F5344CB8AC3E}">
        <p14:creationId xmlns:p14="http://schemas.microsoft.com/office/powerpoint/2010/main" val="265412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5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4" name="Picture 13"/>
          <p:cNvPicPr>
            <a:picLocks noChangeAspect="1"/>
          </p:cNvPicPr>
          <p:nvPr/>
        </p:nvPicPr>
        <p:blipFill>
          <a:blip r:embed="rId5"/>
          <a:stretch>
            <a:fillRect/>
          </a:stretch>
        </p:blipFill>
        <p:spPr>
          <a:xfrm>
            <a:off x="2181226" y="2494735"/>
            <a:ext cx="4781550" cy="266700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Tree>
    <p:extLst>
      <p:ext uri="{BB962C8B-B14F-4D97-AF65-F5344CB8AC3E}">
        <p14:creationId xmlns:p14="http://schemas.microsoft.com/office/powerpoint/2010/main" val="361639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5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pic>
        <p:nvPicPr>
          <p:cNvPr id="16" name="Picture 15"/>
          <p:cNvPicPr>
            <a:picLocks noChangeAspect="1"/>
          </p:cNvPicPr>
          <p:nvPr/>
        </p:nvPicPr>
        <p:blipFill>
          <a:blip r:embed="rId5"/>
          <a:stretch>
            <a:fillRect/>
          </a:stretch>
        </p:blipFill>
        <p:spPr>
          <a:xfrm>
            <a:off x="2181226" y="2494735"/>
            <a:ext cx="4826679" cy="2667000"/>
          </a:xfrm>
          <a:prstGeom prst="rect">
            <a:avLst/>
          </a:prstGeom>
        </p:spPr>
      </p:pic>
    </p:spTree>
    <p:extLst>
      <p:ext uri="{BB962C8B-B14F-4D97-AF65-F5344CB8AC3E}">
        <p14:creationId xmlns:p14="http://schemas.microsoft.com/office/powerpoint/2010/main" val="38140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xit" presetSubtype="32" fill="hold" nodeType="withEffect">
                                  <p:stCondLst>
                                    <p:cond delay="150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fltVal val="0"/>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6" name="Picture 15"/>
          <p:cNvPicPr>
            <a:picLocks noChangeAspect="1"/>
          </p:cNvPicPr>
          <p:nvPr/>
        </p:nvPicPr>
        <p:blipFill>
          <a:blip r:embed="rId5"/>
          <a:stretch>
            <a:fillRect/>
          </a:stretch>
        </p:blipFill>
        <p:spPr>
          <a:xfrm>
            <a:off x="2181227" y="2494734"/>
            <a:ext cx="4781550" cy="2667001"/>
          </a:xfrm>
          <a:prstGeom prst="rect">
            <a:avLst/>
          </a:prstGeom>
        </p:spPr>
      </p:pic>
    </p:spTree>
    <p:extLst>
      <p:ext uri="{BB962C8B-B14F-4D97-AF65-F5344CB8AC3E}">
        <p14:creationId xmlns:p14="http://schemas.microsoft.com/office/powerpoint/2010/main" val="8997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xit" presetSubtype="32" fill="hold" nodeType="withEffect">
                                  <p:stCondLst>
                                    <p:cond delay="150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fltVal val="0"/>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67476" y="1056830"/>
            <a:ext cx="6609050" cy="923330"/>
          </a:xfrm>
          <a:prstGeom prst="rect">
            <a:avLst/>
          </a:prstGeom>
          <a:noFill/>
        </p:spPr>
        <p:txBody>
          <a:bodyPr wrap="square" rtlCol="0">
            <a:spAutoFit/>
          </a:bodyPr>
          <a:lstStyle/>
          <a:p>
            <a:pPr algn="ctr"/>
            <a:r>
              <a:rPr lang="en-US" b="1">
                <a:solidFill>
                  <a:srgbClr val="0070C0"/>
                </a:solidFill>
              </a:rPr>
              <a:t>I’m going to show you my 5-group cards, but only for a second!  Quickly count the dots and raise your hand when you know how many.  Remember to wait for the snap.</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39</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5-Group Peek-a-Boo</a:t>
            </a:r>
            <a:endParaRPr lang="en-US" sz="8000" b="1"/>
          </a:p>
        </p:txBody>
      </p:sp>
      <p:pic>
        <p:nvPicPr>
          <p:cNvPr id="3" name="Picture 2"/>
          <p:cNvPicPr>
            <a:picLocks noChangeAspect="1"/>
          </p:cNvPicPr>
          <p:nvPr/>
        </p:nvPicPr>
        <p:blipFill>
          <a:blip r:embed="rId4"/>
          <a:stretch>
            <a:fillRect/>
          </a:stretch>
        </p:blipFill>
        <p:spPr>
          <a:xfrm>
            <a:off x="284783" y="4955793"/>
            <a:ext cx="1828007" cy="1658263"/>
          </a:xfrm>
          <a:prstGeom prst="rect">
            <a:avLst/>
          </a:prstGeom>
        </p:spPr>
      </p:pic>
      <p:pic>
        <p:nvPicPr>
          <p:cNvPr id="25" name="Picture 24"/>
          <p:cNvPicPr>
            <a:picLocks noChangeAspect="1"/>
          </p:cNvPicPr>
          <p:nvPr/>
        </p:nvPicPr>
        <p:blipFill>
          <a:blip r:embed="rId4"/>
          <a:stretch>
            <a:fillRect/>
          </a:stretch>
        </p:blipFill>
        <p:spPr>
          <a:xfrm>
            <a:off x="7007905" y="4955792"/>
            <a:ext cx="1828007" cy="1658263"/>
          </a:xfrm>
          <a:prstGeom prst="rect">
            <a:avLst/>
          </a:prstGeom>
        </p:spPr>
      </p:pic>
      <p:pic>
        <p:nvPicPr>
          <p:cNvPr id="14" name="Picture 13"/>
          <p:cNvPicPr>
            <a:picLocks noChangeAspect="1"/>
          </p:cNvPicPr>
          <p:nvPr/>
        </p:nvPicPr>
        <p:blipFill>
          <a:blip r:embed="rId5"/>
          <a:stretch>
            <a:fillRect/>
          </a:stretch>
        </p:blipFill>
        <p:spPr>
          <a:xfrm>
            <a:off x="2144631" y="2494734"/>
            <a:ext cx="4818146" cy="2667001"/>
          </a:xfrm>
          <a:prstGeom prst="rect">
            <a:avLst/>
          </a:prstGeom>
        </p:spPr>
      </p:pic>
    </p:spTree>
    <p:extLst>
      <p:ext uri="{BB962C8B-B14F-4D97-AF65-F5344CB8AC3E}">
        <p14:creationId xmlns:p14="http://schemas.microsoft.com/office/powerpoint/2010/main" val="28977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5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2" descr="https://s-media-cache-ak0.pinimg.com/236x/39/f3/9f/39f39f92df56b8939c7b1d765d66aba2.jpg"/>
          <p:cNvPicPr>
            <a:picLocks noChangeAspect="1" noChangeArrowheads="1"/>
          </p:cNvPicPr>
          <p:nvPr/>
        </p:nvPicPr>
        <p:blipFill>
          <a:blip r:embed="rId3" cstate="print"/>
          <a:srcRect/>
          <a:stretch>
            <a:fillRect/>
          </a:stretch>
        </p:blipFill>
        <p:spPr bwMode="auto">
          <a:xfrm>
            <a:off x="381000" y="3429000"/>
            <a:ext cx="1371600" cy="3068665"/>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39</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914400" y="914400"/>
            <a:ext cx="7162800" cy="1938992"/>
          </a:xfrm>
          <a:prstGeom prst="rect">
            <a:avLst/>
          </a:prstGeom>
          <a:noFill/>
        </p:spPr>
        <p:txBody>
          <a:bodyPr wrap="square" rtlCol="0">
            <a:spAutoFit/>
          </a:bodyPr>
          <a:lstStyle/>
          <a:p>
            <a:pPr algn="ctr"/>
            <a:r>
              <a:rPr lang="en-US" sz="2000" b="1"/>
              <a:t>Tim had 10 friends.  Draw his friends.  Tim had 7 oranges.  He wanted to give an orange to each of his friends.  Does he have enough?  Draw his 7 oranges.  Now, draw more oranges so there are enough for all of his friends.  Circle the new oranges.  How many more oranges did he need?  Check your work by drawing a line to match each friend with an orange.</a:t>
            </a:r>
          </a:p>
        </p:txBody>
      </p:sp>
      <p:sp>
        <p:nvSpPr>
          <p:cNvPr id="757768" name="AutoShape 8" descr="http://gallery.yopriceville.com/var/albums/Free-Clipart-Pictures/Cartoons-PNG/Dinosaur_Cartoon_PNG_Clipart_Image.png?m=14464382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770" name="AutoShape 10" descr="http://gallery.yopriceville.com/var/albums/Free-Clipart-Pictures/Cartoons-PNG/Dinosaur_Cartoon_PNG_Clipart_Image.png?m=14464382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0" name="AutoShape 4"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2" name="AutoShape 6"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5" name="AutoShape 9"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8" name="AutoShape 12"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66990" name="Picture 14" descr="https://lh3.googleusercontent.com/-mVhCT0Uhq5Y/AAAAAAAAAAI/AAAAAAAAAAA/H8MDNd0CMMw/photo.jpg"/>
          <p:cNvPicPr>
            <a:picLocks noChangeAspect="1" noChangeArrowheads="1"/>
          </p:cNvPicPr>
          <p:nvPr/>
        </p:nvPicPr>
        <p:blipFill>
          <a:blip r:embed="rId4" cstate="print"/>
          <a:srcRect/>
          <a:stretch>
            <a:fillRect/>
          </a:stretch>
        </p:blipFill>
        <p:spPr bwMode="auto">
          <a:xfrm>
            <a:off x="1600200" y="5867400"/>
            <a:ext cx="685800" cy="685800"/>
          </a:xfrm>
          <a:prstGeom prst="rect">
            <a:avLst/>
          </a:prstGeom>
          <a:noFill/>
        </p:spPr>
      </p:pic>
      <p:pic>
        <p:nvPicPr>
          <p:cNvPr id="22" name="Picture 14" descr="https://lh3.googleusercontent.com/-mVhCT0Uhq5Y/AAAAAAAAAAI/AAAAAAAAAAA/H8MDNd0CMMw/photo.jpg"/>
          <p:cNvPicPr>
            <a:picLocks noChangeAspect="1" noChangeArrowheads="1"/>
          </p:cNvPicPr>
          <p:nvPr/>
        </p:nvPicPr>
        <p:blipFill>
          <a:blip r:embed="rId4" cstate="print"/>
          <a:srcRect/>
          <a:stretch>
            <a:fillRect/>
          </a:stretch>
        </p:blipFill>
        <p:spPr bwMode="auto">
          <a:xfrm>
            <a:off x="2133600" y="5867400"/>
            <a:ext cx="685800" cy="685800"/>
          </a:xfrm>
          <a:prstGeom prst="rect">
            <a:avLst/>
          </a:prstGeom>
          <a:noFill/>
        </p:spPr>
      </p:pic>
      <p:pic>
        <p:nvPicPr>
          <p:cNvPr id="23" name="Picture 14" descr="https://lh3.googleusercontent.com/-mVhCT0Uhq5Y/AAAAAAAAAAI/AAAAAAAAAAA/H8MDNd0CMMw/photo.jpg"/>
          <p:cNvPicPr>
            <a:picLocks noChangeAspect="1" noChangeArrowheads="1"/>
          </p:cNvPicPr>
          <p:nvPr/>
        </p:nvPicPr>
        <p:blipFill>
          <a:blip r:embed="rId4" cstate="print">
            <a:lum bright="21000" contrast="44000"/>
          </a:blip>
          <a:srcRect/>
          <a:stretch>
            <a:fillRect/>
          </a:stretch>
        </p:blipFill>
        <p:spPr bwMode="auto">
          <a:xfrm>
            <a:off x="1828800" y="5867400"/>
            <a:ext cx="685800" cy="685800"/>
          </a:xfrm>
          <a:prstGeom prst="rect">
            <a:avLst/>
          </a:prstGeom>
          <a:noFill/>
          <a:ln>
            <a:noFill/>
          </a:ln>
        </p:spPr>
      </p:pic>
      <p:sp>
        <p:nvSpPr>
          <p:cNvPr id="20" name="TextBox 19"/>
          <p:cNvSpPr txBox="1"/>
          <p:nvPr/>
        </p:nvSpPr>
        <p:spPr>
          <a:xfrm>
            <a:off x="2743200" y="5371604"/>
            <a:ext cx="5334000" cy="923330"/>
          </a:xfrm>
          <a:prstGeom prst="rect">
            <a:avLst/>
          </a:prstGeom>
          <a:noFill/>
        </p:spPr>
        <p:txBody>
          <a:bodyPr wrap="square" rtlCol="0">
            <a:spAutoFit/>
          </a:bodyPr>
          <a:lstStyle/>
          <a:p>
            <a:pPr algn="ctr"/>
            <a:r>
              <a:rPr lang="en-US" b="1">
                <a:solidFill>
                  <a:srgbClr val="FF0000"/>
                </a:solidFill>
              </a:rPr>
              <a:t>Show your work to your friend.  Did she do it the same way?  Talk about what would have happened if Tim had started with 8 oranges.</a:t>
            </a:r>
          </a:p>
        </p:txBody>
      </p:sp>
    </p:spTree>
    <p:extLst>
      <p:ext uri="{BB962C8B-B14F-4D97-AF65-F5344CB8AC3E}">
        <p14:creationId xmlns:p14="http://schemas.microsoft.com/office/powerpoint/2010/main" val="4273824490"/>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39</a:t>
            </a:r>
          </a:p>
        </p:txBody>
      </p:sp>
      <p:sp>
        <p:nvSpPr>
          <p:cNvPr id="24" name="TextBox 23"/>
          <p:cNvSpPr txBox="1"/>
          <p:nvPr/>
        </p:nvSpPr>
        <p:spPr>
          <a:xfrm>
            <a:off x="609600" y="838200"/>
            <a:ext cx="7848600" cy="1200329"/>
          </a:xfrm>
          <a:prstGeom prst="rect">
            <a:avLst/>
          </a:prstGeom>
          <a:noFill/>
        </p:spPr>
        <p:txBody>
          <a:bodyPr wrap="square" rtlCol="0">
            <a:spAutoFit/>
          </a:bodyPr>
          <a:lstStyle/>
          <a:p>
            <a:pPr algn="ctr"/>
            <a:r>
              <a:rPr lang="en-US" sz="2400" b="1"/>
              <a:t>Mittens the cat had 6 mice.  She needed 10 mice in all to take home to her family for dinner.  Does she have enough?  How can we find out how many more she needs?</a:t>
            </a:r>
          </a:p>
        </p:txBody>
      </p:sp>
      <p:sp>
        <p:nvSpPr>
          <p:cNvPr id="20" name="TextBox 19"/>
          <p:cNvSpPr txBox="1"/>
          <p:nvPr/>
        </p:nvSpPr>
        <p:spPr>
          <a:xfrm>
            <a:off x="2971800" y="5715000"/>
            <a:ext cx="3505200" cy="707886"/>
          </a:xfrm>
          <a:prstGeom prst="rect">
            <a:avLst/>
          </a:prstGeom>
          <a:noFill/>
        </p:spPr>
        <p:txBody>
          <a:bodyPr wrap="square" rtlCol="0">
            <a:spAutoFit/>
          </a:bodyPr>
          <a:lstStyle/>
          <a:p>
            <a:pPr algn="ctr"/>
            <a:r>
              <a:rPr lang="en-US" sz="2000" b="1">
                <a:solidFill>
                  <a:srgbClr val="CC0066"/>
                </a:solidFill>
              </a:rPr>
              <a:t>Let’s draw a picture and make a number bond!</a:t>
            </a:r>
          </a:p>
        </p:txBody>
      </p:sp>
      <p:pic>
        <p:nvPicPr>
          <p:cNvPr id="782338" name="Picture 2" descr="http://www.clipartbest.com/cliparts/9iR/Rx8/9iRRx8L6T.jpeg"/>
          <p:cNvPicPr>
            <a:picLocks noChangeAspect="1" noChangeArrowheads="1"/>
          </p:cNvPicPr>
          <p:nvPr/>
        </p:nvPicPr>
        <p:blipFill>
          <a:blip r:embed="rId3" cstate="print"/>
          <a:srcRect/>
          <a:stretch>
            <a:fillRect/>
          </a:stretch>
        </p:blipFill>
        <p:spPr bwMode="auto">
          <a:xfrm>
            <a:off x="381000" y="3657600"/>
            <a:ext cx="2438400" cy="2879388"/>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39</a:t>
            </a:r>
          </a:p>
        </p:txBody>
      </p:sp>
      <p:sp>
        <p:nvSpPr>
          <p:cNvPr id="24" name="TextBox 23"/>
          <p:cNvSpPr txBox="1"/>
          <p:nvPr/>
        </p:nvSpPr>
        <p:spPr>
          <a:xfrm>
            <a:off x="685800" y="1143000"/>
            <a:ext cx="7848600" cy="1200329"/>
          </a:xfrm>
          <a:prstGeom prst="rect">
            <a:avLst/>
          </a:prstGeom>
          <a:noFill/>
        </p:spPr>
        <p:txBody>
          <a:bodyPr wrap="square" rtlCol="0">
            <a:spAutoFit/>
          </a:bodyPr>
          <a:lstStyle/>
          <a:p>
            <a:pPr algn="ctr"/>
            <a:r>
              <a:rPr lang="en-US" sz="2400" b="1"/>
              <a:t>Mittens the cat had 7 mice.  She needed 10 mice in all to take home to her family for dinner.  Does she have enough?  How can we find out how many more she needs?</a:t>
            </a:r>
          </a:p>
        </p:txBody>
      </p:sp>
      <p:sp>
        <p:nvSpPr>
          <p:cNvPr id="20" name="TextBox 19"/>
          <p:cNvSpPr txBox="1"/>
          <p:nvPr/>
        </p:nvSpPr>
        <p:spPr>
          <a:xfrm>
            <a:off x="2895600" y="5715000"/>
            <a:ext cx="3505200" cy="707886"/>
          </a:xfrm>
          <a:prstGeom prst="rect">
            <a:avLst/>
          </a:prstGeom>
          <a:noFill/>
        </p:spPr>
        <p:txBody>
          <a:bodyPr wrap="square" rtlCol="0">
            <a:spAutoFit/>
          </a:bodyPr>
          <a:lstStyle/>
          <a:p>
            <a:pPr algn="ctr"/>
            <a:r>
              <a:rPr lang="en-US" sz="2000" b="1">
                <a:solidFill>
                  <a:srgbClr val="CC0066"/>
                </a:solidFill>
              </a:rPr>
              <a:t>Let’s draw a picture and make a number bond!</a:t>
            </a:r>
          </a:p>
        </p:txBody>
      </p:sp>
      <p:pic>
        <p:nvPicPr>
          <p:cNvPr id="782338" name="Picture 2" descr="http://www.clipartbest.com/cliparts/9iR/Rx8/9iRRx8L6T.jpeg"/>
          <p:cNvPicPr>
            <a:picLocks noChangeAspect="1" noChangeArrowheads="1"/>
          </p:cNvPicPr>
          <p:nvPr/>
        </p:nvPicPr>
        <p:blipFill>
          <a:blip r:embed="rId3" cstate="print"/>
          <a:srcRect/>
          <a:stretch>
            <a:fillRect/>
          </a:stretch>
        </p:blipFill>
        <p:spPr bwMode="auto">
          <a:xfrm>
            <a:off x="6324600" y="3657600"/>
            <a:ext cx="2438400" cy="2879388"/>
          </a:xfrm>
          <a:prstGeom prst="rect">
            <a:avLst/>
          </a:prstGeom>
          <a:noFill/>
        </p:spPr>
      </p:pic>
      <p:sp>
        <p:nvSpPr>
          <p:cNvPr id="9" name="TextBox 8"/>
          <p:cNvSpPr txBox="1"/>
          <p:nvPr/>
        </p:nvSpPr>
        <p:spPr>
          <a:xfrm rot="20919565">
            <a:off x="381000" y="533400"/>
            <a:ext cx="1475917" cy="461665"/>
          </a:xfrm>
          <a:prstGeom prst="rect">
            <a:avLst/>
          </a:prstGeom>
          <a:noFill/>
        </p:spPr>
        <p:txBody>
          <a:bodyPr wrap="none" rtlCol="0">
            <a:spAutoFit/>
          </a:bodyPr>
          <a:lstStyle/>
          <a:p>
            <a:pPr algn="ctr"/>
            <a:r>
              <a:rPr lang="en-US" sz="2400" b="1">
                <a:solidFill>
                  <a:srgbClr val="CC0066"/>
                </a:solidFill>
              </a:rPr>
              <a:t>Your turn!</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77624" y="2508504"/>
            <a:ext cx="4855964" cy="1487734"/>
          </a:xfrm>
          <a:prstGeom prst="rect">
            <a:avLst/>
          </a:prstGeom>
        </p:spPr>
      </p:pic>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12 is 13.  Say “thirteen.”  </a:t>
            </a:r>
          </a:p>
          <a:p>
            <a:pPr algn="ctr"/>
            <a:r>
              <a:rPr lang="en-US" sz="2000" b="1">
                <a:solidFill>
                  <a:srgbClr val="0000FF"/>
                </a:solidFill>
              </a:rPr>
              <a:t>How many beads do you see?</a:t>
            </a:r>
          </a:p>
        </p:txBody>
      </p:sp>
    </p:spTree>
    <p:extLst>
      <p:ext uri="{BB962C8B-B14F-4D97-AF65-F5344CB8AC3E}">
        <p14:creationId xmlns:p14="http://schemas.microsoft.com/office/powerpoint/2010/main" val="364154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39</a:t>
            </a:r>
          </a:p>
        </p:txBody>
      </p:sp>
      <p:sp>
        <p:nvSpPr>
          <p:cNvPr id="24" name="TextBox 23"/>
          <p:cNvSpPr txBox="1"/>
          <p:nvPr/>
        </p:nvSpPr>
        <p:spPr>
          <a:xfrm>
            <a:off x="609600" y="838200"/>
            <a:ext cx="7848600" cy="830997"/>
          </a:xfrm>
          <a:prstGeom prst="rect">
            <a:avLst/>
          </a:prstGeom>
          <a:noFill/>
        </p:spPr>
        <p:txBody>
          <a:bodyPr wrap="square" rtlCol="0">
            <a:spAutoFit/>
          </a:bodyPr>
          <a:lstStyle/>
          <a:p>
            <a:pPr algn="ctr"/>
            <a:r>
              <a:rPr lang="en-US" sz="2400" b="1"/>
              <a:t>What if Mittens had started out with 8 mice?  Draw the new picture and make the new number bond.</a:t>
            </a:r>
          </a:p>
        </p:txBody>
      </p:sp>
      <p:pic>
        <p:nvPicPr>
          <p:cNvPr id="782338" name="Picture 2" descr="http://www.clipartbest.com/cliparts/9iR/Rx8/9iRRx8L6T.jpeg"/>
          <p:cNvPicPr>
            <a:picLocks noChangeAspect="1" noChangeArrowheads="1"/>
          </p:cNvPicPr>
          <p:nvPr/>
        </p:nvPicPr>
        <p:blipFill>
          <a:blip r:embed="rId3" cstate="print"/>
          <a:srcRect/>
          <a:stretch>
            <a:fillRect/>
          </a:stretch>
        </p:blipFill>
        <p:spPr bwMode="auto">
          <a:xfrm>
            <a:off x="381000" y="3657600"/>
            <a:ext cx="2438400" cy="2879388"/>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39</a:t>
            </a:r>
          </a:p>
        </p:txBody>
      </p:sp>
      <p:sp>
        <p:nvSpPr>
          <p:cNvPr id="24" name="TextBox 23"/>
          <p:cNvSpPr txBox="1"/>
          <p:nvPr/>
        </p:nvSpPr>
        <p:spPr>
          <a:xfrm>
            <a:off x="609600" y="838200"/>
            <a:ext cx="7848600" cy="830997"/>
          </a:xfrm>
          <a:prstGeom prst="rect">
            <a:avLst/>
          </a:prstGeom>
          <a:noFill/>
        </p:spPr>
        <p:txBody>
          <a:bodyPr wrap="square" rtlCol="0">
            <a:spAutoFit/>
          </a:bodyPr>
          <a:lstStyle/>
          <a:p>
            <a:pPr algn="ctr"/>
            <a:r>
              <a:rPr lang="en-US" sz="2400" b="1"/>
              <a:t>What if Mittens had started out with 9 mice?  Draw the new picture and make the new number bond.</a:t>
            </a:r>
          </a:p>
        </p:txBody>
      </p:sp>
      <p:pic>
        <p:nvPicPr>
          <p:cNvPr id="782338" name="Picture 2" descr="http://www.clipartbest.com/cliparts/9iR/Rx8/9iRRx8L6T.jpeg"/>
          <p:cNvPicPr>
            <a:picLocks noChangeAspect="1" noChangeArrowheads="1"/>
          </p:cNvPicPr>
          <p:nvPr/>
        </p:nvPicPr>
        <p:blipFill>
          <a:blip r:embed="rId3" cstate="print"/>
          <a:srcRect/>
          <a:stretch>
            <a:fillRect/>
          </a:stretch>
        </p:blipFill>
        <p:spPr bwMode="auto">
          <a:xfrm>
            <a:off x="6400800" y="3657600"/>
            <a:ext cx="2438400" cy="2879388"/>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39</a:t>
            </a:r>
          </a:p>
        </p:txBody>
      </p:sp>
      <p:sp>
        <p:nvSpPr>
          <p:cNvPr id="24" name="TextBox 23"/>
          <p:cNvSpPr txBox="1"/>
          <p:nvPr/>
        </p:nvSpPr>
        <p:spPr>
          <a:xfrm>
            <a:off x="609600" y="838200"/>
            <a:ext cx="7848600" cy="830997"/>
          </a:xfrm>
          <a:prstGeom prst="rect">
            <a:avLst/>
          </a:prstGeom>
          <a:noFill/>
        </p:spPr>
        <p:txBody>
          <a:bodyPr wrap="square" rtlCol="0">
            <a:spAutoFit/>
          </a:bodyPr>
          <a:lstStyle/>
          <a:p>
            <a:pPr algn="ctr"/>
            <a:r>
              <a:rPr lang="en-US" sz="2400" b="1"/>
              <a:t>What if Mittens had started out with 10 mice?  Draw the new picture and make the new number bond.</a:t>
            </a:r>
          </a:p>
        </p:txBody>
      </p:sp>
      <p:pic>
        <p:nvPicPr>
          <p:cNvPr id="782338" name="Picture 2" descr="http://www.clipartbest.com/cliparts/9iR/Rx8/9iRRx8L6T.jpeg"/>
          <p:cNvPicPr>
            <a:picLocks noChangeAspect="1" noChangeArrowheads="1"/>
          </p:cNvPicPr>
          <p:nvPr/>
        </p:nvPicPr>
        <p:blipFill>
          <a:blip r:embed="rId3" cstate="print"/>
          <a:srcRect/>
          <a:stretch>
            <a:fillRect/>
          </a:stretch>
        </p:blipFill>
        <p:spPr bwMode="auto">
          <a:xfrm>
            <a:off x="304800" y="3657600"/>
            <a:ext cx="2438400" cy="2879388"/>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39</a:t>
            </a:r>
          </a:p>
        </p:txBody>
      </p:sp>
      <p:sp>
        <p:nvSpPr>
          <p:cNvPr id="24" name="TextBox 23"/>
          <p:cNvSpPr txBox="1"/>
          <p:nvPr/>
        </p:nvSpPr>
        <p:spPr>
          <a:xfrm>
            <a:off x="609600" y="838200"/>
            <a:ext cx="7848600" cy="4154984"/>
          </a:xfrm>
          <a:prstGeom prst="rect">
            <a:avLst/>
          </a:prstGeom>
          <a:noFill/>
        </p:spPr>
        <p:txBody>
          <a:bodyPr wrap="square" rtlCol="0">
            <a:spAutoFit/>
          </a:bodyPr>
          <a:lstStyle/>
          <a:p>
            <a:pPr algn="ctr"/>
            <a:r>
              <a:rPr lang="en-US" sz="2400" b="1">
                <a:solidFill>
                  <a:srgbClr val="0000FF"/>
                </a:solidFill>
              </a:rPr>
              <a:t>Time to play a game!</a:t>
            </a:r>
          </a:p>
          <a:p>
            <a:pPr algn="ctr"/>
            <a:endParaRPr lang="en-US" sz="2400" b="1"/>
          </a:p>
          <a:p>
            <a:pPr marL="457200" indent="-457200">
              <a:buAutoNum type="arabicPeriod"/>
            </a:pPr>
            <a:r>
              <a:rPr lang="en-US" sz="2400" b="1"/>
              <a:t>Take out your 5-group cards.</a:t>
            </a:r>
          </a:p>
          <a:p>
            <a:pPr marL="457200" indent="-457200">
              <a:buAutoNum type="arabicPeriod"/>
            </a:pPr>
            <a:r>
              <a:rPr lang="en-US" sz="2400" b="1"/>
              <a:t>One partner will secretly choose a card to show his friend.</a:t>
            </a:r>
          </a:p>
          <a:p>
            <a:pPr marL="457200" indent="-457200">
              <a:buAutoNum type="arabicPeriod"/>
            </a:pPr>
            <a:r>
              <a:rPr lang="en-US" sz="2400" b="1"/>
              <a:t>The other partner will look at the card and use his board to make a picture about how many more he needs to make 10.</a:t>
            </a:r>
          </a:p>
          <a:p>
            <a:pPr marL="457200" indent="-457200">
              <a:buAutoNum type="arabicPeriod"/>
            </a:pPr>
            <a:r>
              <a:rPr lang="en-US" sz="2400" b="1"/>
              <a:t>Then, together you will make a number bond about your picture.</a:t>
            </a:r>
          </a:p>
          <a:p>
            <a:pPr marL="457200" indent="-457200">
              <a:buAutoNum type="arabicPeriod"/>
            </a:pPr>
            <a:r>
              <a:rPr lang="en-US" sz="2400" b="1"/>
              <a:t>When you are done, you can switch.</a:t>
            </a:r>
          </a:p>
        </p:txBody>
      </p:sp>
      <p:pic>
        <p:nvPicPr>
          <p:cNvPr id="784386" name="Picture 2" descr="http://png.clipart.me/graphics/thumbs/160/happy-cartoon-chicken-vector-clip-art-illustration-with-simple-gradients-all-in-a-single-layer_160218674.jpg"/>
          <p:cNvPicPr>
            <a:picLocks noChangeAspect="1" noChangeArrowheads="1"/>
          </p:cNvPicPr>
          <p:nvPr/>
        </p:nvPicPr>
        <p:blipFill>
          <a:blip r:embed="rId3" cstate="print"/>
          <a:srcRect/>
          <a:stretch>
            <a:fillRect/>
          </a:stretch>
        </p:blipFill>
        <p:spPr bwMode="auto">
          <a:xfrm>
            <a:off x="6934200" y="4419600"/>
            <a:ext cx="1862709" cy="2165941"/>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3602" name="Picture 2"/>
          <p:cNvPicPr>
            <a:picLocks noChangeAspect="1" noChangeArrowheads="1"/>
          </p:cNvPicPr>
          <p:nvPr/>
        </p:nvPicPr>
        <p:blipFill>
          <a:blip r:embed="rId3" cstate="print"/>
          <a:srcRect/>
          <a:stretch>
            <a:fillRect/>
          </a:stretch>
        </p:blipFill>
        <p:spPr bwMode="auto">
          <a:xfrm>
            <a:off x="304800" y="228599"/>
            <a:ext cx="8610600" cy="518285"/>
          </a:xfrm>
          <a:prstGeom prst="rect">
            <a:avLst/>
          </a:prstGeom>
          <a:noFill/>
          <a:ln w="9525">
            <a:noFill/>
            <a:miter lim="800000"/>
            <a:headEnd/>
            <a:tailEnd/>
          </a:ln>
        </p:spPr>
      </p:pic>
      <p:pic>
        <p:nvPicPr>
          <p:cNvPr id="793603" name="Picture 3"/>
          <p:cNvPicPr>
            <a:picLocks noChangeAspect="1" noChangeArrowheads="1"/>
          </p:cNvPicPr>
          <p:nvPr/>
        </p:nvPicPr>
        <p:blipFill>
          <a:blip r:embed="rId4" cstate="print"/>
          <a:srcRect/>
          <a:stretch>
            <a:fillRect/>
          </a:stretch>
        </p:blipFill>
        <p:spPr bwMode="auto">
          <a:xfrm>
            <a:off x="685800" y="1524000"/>
            <a:ext cx="7687176" cy="31242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3602" name="Picture 2"/>
          <p:cNvPicPr>
            <a:picLocks noChangeAspect="1" noChangeArrowheads="1"/>
          </p:cNvPicPr>
          <p:nvPr/>
        </p:nvPicPr>
        <p:blipFill>
          <a:blip r:embed="rId3" cstate="print"/>
          <a:srcRect/>
          <a:stretch>
            <a:fillRect/>
          </a:stretch>
        </p:blipFill>
        <p:spPr bwMode="auto">
          <a:xfrm>
            <a:off x="304800" y="228599"/>
            <a:ext cx="8610600" cy="518285"/>
          </a:xfrm>
          <a:prstGeom prst="rect">
            <a:avLst/>
          </a:prstGeom>
          <a:noFill/>
          <a:ln w="9525">
            <a:noFill/>
            <a:miter lim="800000"/>
            <a:headEnd/>
            <a:tailEnd/>
          </a:ln>
        </p:spPr>
      </p:pic>
      <p:pic>
        <p:nvPicPr>
          <p:cNvPr id="794626" name="Picture 2"/>
          <p:cNvPicPr>
            <a:picLocks noChangeAspect="1" noChangeArrowheads="1"/>
          </p:cNvPicPr>
          <p:nvPr/>
        </p:nvPicPr>
        <p:blipFill>
          <a:blip r:embed="rId4" cstate="print"/>
          <a:srcRect/>
          <a:stretch>
            <a:fillRect/>
          </a:stretch>
        </p:blipFill>
        <p:spPr bwMode="auto">
          <a:xfrm>
            <a:off x="1066800" y="1219200"/>
            <a:ext cx="6924675" cy="48768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3602" name="Picture 2"/>
          <p:cNvPicPr>
            <a:picLocks noChangeAspect="1" noChangeArrowheads="1"/>
          </p:cNvPicPr>
          <p:nvPr/>
        </p:nvPicPr>
        <p:blipFill>
          <a:blip r:embed="rId3" cstate="print"/>
          <a:srcRect/>
          <a:stretch>
            <a:fillRect/>
          </a:stretch>
        </p:blipFill>
        <p:spPr bwMode="auto">
          <a:xfrm>
            <a:off x="304800" y="228599"/>
            <a:ext cx="8610600" cy="518285"/>
          </a:xfrm>
          <a:prstGeom prst="rect">
            <a:avLst/>
          </a:prstGeom>
          <a:noFill/>
          <a:ln w="9525">
            <a:noFill/>
            <a:miter lim="800000"/>
            <a:headEnd/>
            <a:tailEnd/>
          </a:ln>
        </p:spPr>
      </p:pic>
      <p:pic>
        <p:nvPicPr>
          <p:cNvPr id="795650" name="Picture 2"/>
          <p:cNvPicPr>
            <a:picLocks noChangeAspect="1" noChangeArrowheads="1"/>
          </p:cNvPicPr>
          <p:nvPr/>
        </p:nvPicPr>
        <p:blipFill>
          <a:blip r:embed="rId4" cstate="print"/>
          <a:srcRect/>
          <a:stretch>
            <a:fillRect/>
          </a:stretch>
        </p:blipFill>
        <p:spPr bwMode="auto">
          <a:xfrm>
            <a:off x="850106" y="1143000"/>
            <a:ext cx="7443788" cy="3921891"/>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3602" name="Picture 2"/>
          <p:cNvPicPr>
            <a:picLocks noChangeAspect="1" noChangeArrowheads="1"/>
          </p:cNvPicPr>
          <p:nvPr/>
        </p:nvPicPr>
        <p:blipFill>
          <a:blip r:embed="rId3" cstate="print"/>
          <a:srcRect/>
          <a:stretch>
            <a:fillRect/>
          </a:stretch>
        </p:blipFill>
        <p:spPr bwMode="auto">
          <a:xfrm>
            <a:off x="304800" y="228599"/>
            <a:ext cx="8610600" cy="518285"/>
          </a:xfrm>
          <a:prstGeom prst="rect">
            <a:avLst/>
          </a:prstGeom>
          <a:noFill/>
          <a:ln w="9525">
            <a:noFill/>
            <a:miter lim="800000"/>
            <a:headEnd/>
            <a:tailEnd/>
          </a:ln>
        </p:spPr>
      </p:pic>
      <p:pic>
        <p:nvPicPr>
          <p:cNvPr id="796674" name="Picture 2"/>
          <p:cNvPicPr>
            <a:picLocks noChangeAspect="1" noChangeArrowheads="1"/>
          </p:cNvPicPr>
          <p:nvPr/>
        </p:nvPicPr>
        <p:blipFill>
          <a:blip r:embed="rId4" cstate="print"/>
          <a:srcRect/>
          <a:stretch>
            <a:fillRect/>
          </a:stretch>
        </p:blipFill>
        <p:spPr bwMode="auto">
          <a:xfrm>
            <a:off x="838200" y="1295400"/>
            <a:ext cx="7410450" cy="45624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33511" y="848152"/>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605619" y="4084650"/>
            <a:ext cx="1442127" cy="1784075"/>
          </a:xfrm>
          <a:prstGeom prst="rect">
            <a:avLst/>
          </a:prstGeom>
        </p:spPr>
      </p:pic>
      <p:pic>
        <p:nvPicPr>
          <p:cNvPr id="2" name="Picture 1"/>
          <p:cNvPicPr>
            <a:picLocks noChangeAspect="1"/>
          </p:cNvPicPr>
          <p:nvPr/>
        </p:nvPicPr>
        <p:blipFill>
          <a:blip r:embed="rId4"/>
          <a:stretch>
            <a:fillRect/>
          </a:stretch>
        </p:blipFill>
        <p:spPr>
          <a:xfrm>
            <a:off x="1060938" y="1857420"/>
            <a:ext cx="6980946" cy="1375724"/>
          </a:xfrm>
          <a:prstGeom prst="rect">
            <a:avLst/>
          </a:prstGeom>
        </p:spPr>
      </p:pic>
    </p:spTree>
    <p:extLst>
      <p:ext uri="{BB962C8B-B14F-4D97-AF65-F5344CB8AC3E}">
        <p14:creationId xmlns:p14="http://schemas.microsoft.com/office/powerpoint/2010/main" val="861732305"/>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40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find the number that makes 10 for numbers 1-9.  I can record each with an addition equation.</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486008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13 is 14.  Say “fourteen.”  </a:t>
            </a:r>
          </a:p>
          <a:p>
            <a:pPr algn="ctr"/>
            <a:r>
              <a:rPr lang="en-US" sz="2000" b="1">
                <a:solidFill>
                  <a:srgbClr val="0000FF"/>
                </a:solidFill>
              </a:rPr>
              <a:t>How many beads do you see?</a:t>
            </a:r>
          </a:p>
        </p:txBody>
      </p:sp>
      <p:pic>
        <p:nvPicPr>
          <p:cNvPr id="14" name="Picture 13"/>
          <p:cNvPicPr>
            <a:picLocks noChangeAspect="1"/>
          </p:cNvPicPr>
          <p:nvPr/>
        </p:nvPicPr>
        <p:blipFill>
          <a:blip r:embed="rId6"/>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228211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0"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3" y="596271"/>
            <a:ext cx="7467598" cy="523220"/>
          </a:xfrm>
          <a:prstGeom prst="rect">
            <a:avLst/>
          </a:prstGeom>
          <a:noFill/>
        </p:spPr>
        <p:txBody>
          <a:bodyPr wrap="square" rtlCol="0">
            <a:spAutoFit/>
          </a:bodyPr>
          <a:lstStyle/>
          <a:p>
            <a:pPr algn="ctr"/>
            <a:r>
              <a:rPr lang="en-US" sz="2800" b="1"/>
              <a:t>Ready, Set, Add!</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38159" y="1162347"/>
            <a:ext cx="8072441" cy="1938992"/>
          </a:xfrm>
          <a:prstGeom prst="rect">
            <a:avLst/>
          </a:prstGeom>
          <a:noFill/>
        </p:spPr>
        <p:txBody>
          <a:bodyPr wrap="square" rtlCol="0">
            <a:spAutoFit/>
          </a:bodyPr>
          <a:lstStyle/>
          <a:p>
            <a:pPr algn="ctr"/>
            <a:r>
              <a:rPr lang="en-US" sz="2000" b="1">
                <a:solidFill>
                  <a:srgbClr val="0070C0"/>
                </a:solidFill>
              </a:rPr>
              <a:t>Work with your partner.  Both of you put one hand behind your back.  Pump your other fist two times as you say, “Ready, set,” and then the third time, show a number of fingers as you say, “Add!”  Race to say an addition sentence that matches the number of fingers shown.  The one who says it fastest repeats it for both to hear.  The second partner flips the addition sentence.  Repeat.</a:t>
            </a:r>
            <a:endParaRPr lang="en-US" b="1">
              <a:solidFill>
                <a:srgbClr val="0070C0"/>
              </a:solidFill>
            </a:endParaRPr>
          </a:p>
        </p:txBody>
      </p:sp>
      <p:pic>
        <p:nvPicPr>
          <p:cNvPr id="1026" name="Picture 2" descr="http://1.bp.blogspot.com/-DwLs0UMvK3s/UtvSD9HLQvI/AAAAAAAAbic/VW3SaTfM2_w/s1600/number_borde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4724400"/>
            <a:ext cx="8607424" cy="204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725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7123" y="3194494"/>
            <a:ext cx="7467598" cy="923330"/>
          </a:xfrm>
          <a:prstGeom prst="rect">
            <a:avLst/>
          </a:prstGeom>
          <a:noFill/>
        </p:spPr>
        <p:txBody>
          <a:bodyPr wrap="square" rtlCol="0">
            <a:spAutoFit/>
          </a:bodyPr>
          <a:lstStyle/>
          <a:p>
            <a:pPr algn="ctr"/>
            <a:r>
              <a:rPr lang="en-US" sz="5400" b="1"/>
              <a:t>16, 17, beep</a:t>
            </a:r>
            <a:endParaRPr lang="en-US" sz="166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07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62000"/>
            <a:ext cx="7467598" cy="769441"/>
          </a:xfrm>
          <a:prstGeom prst="rect">
            <a:avLst/>
          </a:prstGeom>
          <a:noFill/>
        </p:spPr>
        <p:txBody>
          <a:bodyPr wrap="square" rtlCol="0">
            <a:spAutoFit/>
          </a:bodyPr>
          <a:lstStyle/>
          <a:p>
            <a:pPr algn="ctr"/>
            <a:r>
              <a:rPr lang="en-US" sz="4400" b="1"/>
              <a:t>21, 22, beep, 24</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62000"/>
            <a:ext cx="7467598" cy="769441"/>
          </a:xfrm>
          <a:prstGeom prst="rect">
            <a:avLst/>
          </a:prstGeom>
          <a:noFill/>
        </p:spPr>
        <p:txBody>
          <a:bodyPr wrap="square" rtlCol="0">
            <a:spAutoFit/>
          </a:bodyPr>
          <a:lstStyle/>
          <a:p>
            <a:pPr algn="ctr"/>
            <a:r>
              <a:rPr lang="en-US" sz="4400" b="1"/>
              <a:t>12, 13, 14, beep</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5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62000"/>
            <a:ext cx="7467598" cy="769441"/>
          </a:xfrm>
          <a:prstGeom prst="rect">
            <a:avLst/>
          </a:prstGeom>
          <a:noFill/>
        </p:spPr>
        <p:txBody>
          <a:bodyPr wrap="square" rtlCol="0">
            <a:spAutoFit/>
          </a:bodyPr>
          <a:lstStyle/>
          <a:p>
            <a:pPr algn="ctr"/>
            <a:r>
              <a:rPr lang="en-US" sz="4400" b="1"/>
              <a:t>19, beep, 21, 22</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9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62000"/>
            <a:ext cx="7467598" cy="769441"/>
          </a:xfrm>
          <a:prstGeom prst="rect">
            <a:avLst/>
          </a:prstGeom>
          <a:noFill/>
        </p:spPr>
        <p:txBody>
          <a:bodyPr wrap="square" rtlCol="0">
            <a:spAutoFit/>
          </a:bodyPr>
          <a:lstStyle/>
          <a:p>
            <a:pPr algn="ctr"/>
            <a:r>
              <a:rPr lang="en-US" sz="4400" b="1"/>
              <a:t>27, 28, 29, beep</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5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62000"/>
            <a:ext cx="7467598" cy="923330"/>
          </a:xfrm>
          <a:prstGeom prst="rect">
            <a:avLst/>
          </a:prstGeom>
          <a:noFill/>
        </p:spPr>
        <p:txBody>
          <a:bodyPr wrap="square" rtlCol="0">
            <a:spAutoFit/>
          </a:bodyPr>
          <a:lstStyle/>
          <a:p>
            <a:pPr algn="ctr"/>
            <a:r>
              <a:rPr lang="en-US" sz="5400" b="1"/>
              <a:t>12, beep, 14 </a:t>
            </a:r>
            <a:endParaRPr lang="en-US" sz="166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9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40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Draw More to Make 10</a:t>
            </a:r>
            <a:endParaRPr lang="en-US" sz="8000" b="1"/>
          </a:p>
        </p:txBody>
      </p:sp>
      <p:sp>
        <p:nvSpPr>
          <p:cNvPr id="14" name="TextBox 13"/>
          <p:cNvSpPr txBox="1"/>
          <p:nvPr/>
        </p:nvSpPr>
        <p:spPr>
          <a:xfrm>
            <a:off x="612775" y="930276"/>
            <a:ext cx="7921625" cy="400110"/>
          </a:xfrm>
          <a:prstGeom prst="rect">
            <a:avLst/>
          </a:prstGeom>
          <a:noFill/>
        </p:spPr>
        <p:txBody>
          <a:bodyPr wrap="square" rtlCol="0">
            <a:spAutoFit/>
          </a:bodyPr>
          <a:lstStyle/>
          <a:p>
            <a:pPr algn="ctr"/>
            <a:r>
              <a:rPr lang="en-US" sz="2000" b="1">
                <a:solidFill>
                  <a:srgbClr val="0000CC"/>
                </a:solidFill>
              </a:rPr>
              <a:t>Let’s do a few together.  Then, you will finish on your own.</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238376" y="1450012"/>
            <a:ext cx="4667249" cy="5049303"/>
          </a:xfrm>
          <a:prstGeom prst="rect">
            <a:avLst/>
          </a:prstGeom>
        </p:spPr>
      </p:pic>
      <p:pic>
        <p:nvPicPr>
          <p:cNvPr id="9218" name="Picture 2" descr="https://encrypted-tbn1.gstatic.com/images?q=tbn:ANd9GcTY01q2Xh_2GdPVT11iU0TEQ6aF9ZUpKbOddXWgVhcVUuv2PQ4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792" y="4800600"/>
            <a:ext cx="1691165" cy="16987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encrypted-tbn1.gstatic.com/images?q=tbn:ANd9GcTY01q2Xh_2GdPVT11iU0TEQ6aF9ZUpKbOddXWgVhcVUuv2PQ4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15043" y="4800599"/>
            <a:ext cx="1724719" cy="169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09194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2" name="Picture 2" descr="http://sr.photos1.fotosearch.com/bthumb/CSP/CSP990/k10338657.jpg"/>
          <p:cNvPicPr>
            <a:picLocks noChangeAspect="1" noChangeArrowheads="1"/>
          </p:cNvPicPr>
          <p:nvPr/>
        </p:nvPicPr>
        <p:blipFill>
          <a:blip r:embed="rId3" cstate="print"/>
          <a:srcRect/>
          <a:stretch>
            <a:fillRect/>
          </a:stretch>
        </p:blipFill>
        <p:spPr bwMode="auto">
          <a:xfrm>
            <a:off x="228600" y="3810000"/>
            <a:ext cx="2057400" cy="2775859"/>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00" y="304800"/>
            <a:ext cx="1688283" cy="307777"/>
          </a:xfrm>
          <a:prstGeom prst="rect">
            <a:avLst/>
          </a:prstGeom>
          <a:noFill/>
        </p:spPr>
        <p:txBody>
          <a:bodyPr wrap="none" rtlCol="0">
            <a:spAutoFit/>
          </a:bodyPr>
          <a:lstStyle/>
          <a:p>
            <a:r>
              <a:rPr lang="en-US" sz="1400"/>
              <a:t>Module 4, Lesson 40</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7" name="TextBox 16"/>
          <p:cNvSpPr txBox="1"/>
          <p:nvPr/>
        </p:nvSpPr>
        <p:spPr>
          <a:xfrm>
            <a:off x="914400" y="1066800"/>
            <a:ext cx="7162800" cy="1015663"/>
          </a:xfrm>
          <a:prstGeom prst="rect">
            <a:avLst/>
          </a:prstGeom>
          <a:noFill/>
        </p:spPr>
        <p:txBody>
          <a:bodyPr wrap="square" rtlCol="0">
            <a:spAutoFit/>
          </a:bodyPr>
          <a:lstStyle/>
          <a:p>
            <a:pPr algn="ctr"/>
            <a:r>
              <a:rPr lang="en-US" sz="2000" b="1"/>
              <a:t>Ming has 3 baseball caps, but there are 10 girls on her team.  Use a 5-group drawing to find out how many more caps her team will need.  Make a number bond about your picture.</a:t>
            </a:r>
          </a:p>
        </p:txBody>
      </p:sp>
      <p:sp>
        <p:nvSpPr>
          <p:cNvPr id="757768" name="AutoShape 8" descr="http://gallery.yopriceville.com/var/albums/Free-Clipart-Pictures/Cartoons-PNG/Dinosaur_Cartoon_PNG_Clipart_Image.png?m=14464382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770" name="AutoShape 10" descr="http://gallery.yopriceville.com/var/albums/Free-Clipart-Pictures/Cartoons-PNG/Dinosaur_Cartoon_PNG_Clipart_Image.png?m=14464382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0" name="AutoShape 4"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2" name="AutoShape 6"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5" name="AutoShape 9"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6988" name="AutoShape 12" descr="http://www.clker.com/cliparts/d/q/S/u/J/P/giant-oran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2514600" y="5562600"/>
            <a:ext cx="5410200" cy="584775"/>
          </a:xfrm>
          <a:prstGeom prst="rect">
            <a:avLst/>
          </a:prstGeom>
          <a:noFill/>
        </p:spPr>
        <p:txBody>
          <a:bodyPr wrap="square" rtlCol="0">
            <a:spAutoFit/>
          </a:bodyPr>
          <a:lstStyle/>
          <a:p>
            <a:pPr algn="ctr"/>
            <a:r>
              <a:rPr lang="en-US" sz="1600" b="1">
                <a:solidFill>
                  <a:srgbClr val="FF0000"/>
                </a:solidFill>
              </a:rPr>
              <a:t>Share your work with your partner.  Do you pictures and number bonds look the same?</a:t>
            </a:r>
          </a:p>
        </p:txBody>
      </p:sp>
    </p:spTree>
    <p:extLst>
      <p:ext uri="{BB962C8B-B14F-4D97-AF65-F5344CB8AC3E}">
        <p14:creationId xmlns:p14="http://schemas.microsoft.com/office/powerpoint/2010/main" val="427382449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838200"/>
            <a:ext cx="7848600" cy="1569660"/>
          </a:xfrm>
          <a:prstGeom prst="rect">
            <a:avLst/>
          </a:prstGeom>
          <a:noFill/>
        </p:spPr>
        <p:txBody>
          <a:bodyPr wrap="square" rtlCol="0">
            <a:spAutoFit/>
          </a:bodyPr>
          <a:lstStyle/>
          <a:p>
            <a:pPr algn="ctr"/>
            <a:r>
              <a:rPr lang="en-US" sz="2400" b="1"/>
              <a:t>Count the cubes in your stick.  How many?</a:t>
            </a:r>
          </a:p>
          <a:p>
            <a:pPr algn="ctr"/>
            <a:r>
              <a:rPr lang="en-US" sz="2400" b="1"/>
              <a:t>Break 1 cube off the end and put it on your desk.  Do you still have 10 cubes in all?  What are your parts now?  How much does 1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1 + ____ = 10</a:t>
            </a:r>
          </a:p>
          <a:p>
            <a:pPr algn="ctr"/>
            <a:r>
              <a:rPr lang="en-US" sz="2400" b="1">
                <a:solidFill>
                  <a:srgbClr val="FF0000"/>
                </a:solidFill>
              </a:rPr>
              <a:t>Complete the number sentence at the top of your recording sheet.</a:t>
            </a:r>
          </a:p>
          <a:p>
            <a:pPr algn="ctr"/>
            <a:endParaRPr lang="en-US" sz="1600" b="1"/>
          </a:p>
        </p:txBody>
      </p:sp>
      <p:pic>
        <p:nvPicPr>
          <p:cNvPr id="823299" name="Picture 3"/>
          <p:cNvPicPr>
            <a:picLocks noChangeAspect="1" noChangeArrowheads="1"/>
          </p:cNvPicPr>
          <p:nvPr/>
        </p:nvPicPr>
        <p:blipFill>
          <a:blip r:embed="rId3" cstate="print"/>
          <a:srcRect/>
          <a:stretch>
            <a:fillRect/>
          </a:stretch>
        </p:blipFill>
        <p:spPr bwMode="auto">
          <a:xfrm>
            <a:off x="228600" y="4117040"/>
            <a:ext cx="1524000" cy="2474259"/>
          </a:xfrm>
          <a:prstGeom prst="rect">
            <a:avLst/>
          </a:prstGeom>
          <a:noFill/>
          <a:ln w="9525">
            <a:noFill/>
            <a:miter lim="800000"/>
            <a:headEnd/>
            <a:tailEnd/>
          </a:ln>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14 is 15.  Say “fifteen.”  </a:t>
            </a:r>
          </a:p>
          <a:p>
            <a:pPr algn="ctr"/>
            <a:r>
              <a:rPr lang="en-US" sz="2000" b="1">
                <a:solidFill>
                  <a:srgbClr val="0000FF"/>
                </a:solidFill>
              </a:rPr>
              <a:t>How many beads do you see?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12072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2 cubes.  How many more cubes does 2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2 + ____ = 10</a:t>
            </a:r>
          </a:p>
          <a:p>
            <a:pPr algn="ctr"/>
            <a:r>
              <a:rPr lang="en-US" sz="2400" b="1">
                <a:solidFill>
                  <a:srgbClr val="CC0066"/>
                </a:solidFill>
              </a:rPr>
              <a:t>Complete the next number sentence on your recording sheet.</a:t>
            </a:r>
          </a:p>
          <a:p>
            <a:pPr algn="ctr"/>
            <a:endParaRPr lang="en-US" sz="1600" b="1"/>
          </a:p>
        </p:txBody>
      </p:sp>
      <p:pic>
        <p:nvPicPr>
          <p:cNvPr id="821250" name="Picture 2" descr="https://mylifeaccordingtomee.files.wordpress.com/2011/04/thinking-boy-girl.gif"/>
          <p:cNvPicPr>
            <a:picLocks noChangeAspect="1" noChangeArrowheads="1"/>
          </p:cNvPicPr>
          <p:nvPr/>
        </p:nvPicPr>
        <p:blipFill>
          <a:blip r:embed="rId3" cstate="print"/>
          <a:srcRect/>
          <a:stretch>
            <a:fillRect/>
          </a:stretch>
        </p:blipFill>
        <p:spPr bwMode="auto">
          <a:xfrm>
            <a:off x="7010400" y="3962400"/>
            <a:ext cx="1600200" cy="2468234"/>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3 cubes.  How many more cubes does 3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3 + ____ = 10</a:t>
            </a:r>
          </a:p>
          <a:p>
            <a:pPr algn="ctr"/>
            <a:r>
              <a:rPr lang="en-US" sz="2400" b="1">
                <a:solidFill>
                  <a:srgbClr val="7030A0"/>
                </a:solidFill>
              </a:rPr>
              <a:t>Complete the next number sentence on your recording sheet.</a:t>
            </a:r>
          </a:p>
          <a:p>
            <a:pPr algn="ctr"/>
            <a:endParaRPr lang="en-US" sz="1600" b="1"/>
          </a:p>
        </p:txBody>
      </p:sp>
      <p:pic>
        <p:nvPicPr>
          <p:cNvPr id="819201" name="Picture 1"/>
          <p:cNvPicPr>
            <a:picLocks noChangeAspect="1" noChangeArrowheads="1"/>
          </p:cNvPicPr>
          <p:nvPr/>
        </p:nvPicPr>
        <p:blipFill>
          <a:blip r:embed="rId3" cstate="print"/>
          <a:srcRect/>
          <a:stretch>
            <a:fillRect/>
          </a:stretch>
        </p:blipFill>
        <p:spPr bwMode="auto">
          <a:xfrm>
            <a:off x="304800" y="3276600"/>
            <a:ext cx="1400175" cy="3371850"/>
          </a:xfrm>
          <a:prstGeom prst="rect">
            <a:avLst/>
          </a:prstGeom>
          <a:noFill/>
          <a:ln w="9525">
            <a:noFill/>
            <a:miter lim="800000"/>
            <a:headEnd/>
            <a:tailEnd/>
          </a:ln>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4 cubes.  How many more cubes does 4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4 + ____ = 10</a:t>
            </a:r>
          </a:p>
          <a:p>
            <a:pPr algn="ctr"/>
            <a:r>
              <a:rPr lang="en-US" sz="2400" b="1">
                <a:solidFill>
                  <a:srgbClr val="FF0000"/>
                </a:solidFill>
              </a:rPr>
              <a:t>Complete the next number sentence on your recording sheet.</a:t>
            </a:r>
          </a:p>
          <a:p>
            <a:pPr algn="ctr"/>
            <a:endParaRPr lang="en-US" sz="1600" b="1"/>
          </a:p>
        </p:txBody>
      </p:sp>
      <p:pic>
        <p:nvPicPr>
          <p:cNvPr id="817153" name="Picture 1"/>
          <p:cNvPicPr>
            <a:picLocks noChangeAspect="1" noChangeArrowheads="1"/>
          </p:cNvPicPr>
          <p:nvPr/>
        </p:nvPicPr>
        <p:blipFill>
          <a:blip r:embed="rId3" cstate="print"/>
          <a:srcRect/>
          <a:stretch>
            <a:fillRect/>
          </a:stretch>
        </p:blipFill>
        <p:spPr bwMode="auto">
          <a:xfrm>
            <a:off x="7239000" y="3124200"/>
            <a:ext cx="1219200" cy="3352800"/>
          </a:xfrm>
          <a:prstGeom prst="rect">
            <a:avLst/>
          </a:prstGeom>
          <a:noFill/>
          <a:ln w="9525">
            <a:noFill/>
            <a:miter lim="800000"/>
            <a:headEnd/>
            <a:tailEnd/>
          </a:ln>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5 cubes.  How many more cubes does 5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5 + ____ = 10</a:t>
            </a:r>
          </a:p>
          <a:p>
            <a:pPr algn="ctr"/>
            <a:r>
              <a:rPr lang="en-US" sz="2400" b="1">
                <a:solidFill>
                  <a:srgbClr val="FF0000"/>
                </a:solidFill>
              </a:rPr>
              <a:t>Complete the next number sentence on your recording sheet.</a:t>
            </a:r>
          </a:p>
          <a:p>
            <a:pPr algn="ctr"/>
            <a:endParaRPr lang="en-US" sz="1600" b="1"/>
          </a:p>
        </p:txBody>
      </p:sp>
      <p:pic>
        <p:nvPicPr>
          <p:cNvPr id="815106" name="Picture 2" descr="http://www.dailyclipart.net/wp-content/uploads/medium/clipart0030.jpg"/>
          <p:cNvPicPr>
            <a:picLocks noChangeAspect="1" noChangeArrowheads="1"/>
          </p:cNvPicPr>
          <p:nvPr/>
        </p:nvPicPr>
        <p:blipFill>
          <a:blip r:embed="rId3" cstate="print"/>
          <a:srcRect/>
          <a:stretch>
            <a:fillRect/>
          </a:stretch>
        </p:blipFill>
        <p:spPr bwMode="auto">
          <a:xfrm>
            <a:off x="7086600" y="3733800"/>
            <a:ext cx="1600200" cy="2813125"/>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6 cubes.  How many more cubes does 6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6 + ____ = 10</a:t>
            </a:r>
          </a:p>
          <a:p>
            <a:pPr algn="ctr"/>
            <a:r>
              <a:rPr lang="en-US" sz="2400" b="1">
                <a:solidFill>
                  <a:srgbClr val="FF0000"/>
                </a:solidFill>
              </a:rPr>
              <a:t>Complete the next number sentence on your recording sheet.</a:t>
            </a:r>
          </a:p>
          <a:p>
            <a:pPr algn="ctr"/>
            <a:endParaRPr lang="en-US" sz="1600" b="1"/>
          </a:p>
        </p:txBody>
      </p:sp>
      <p:pic>
        <p:nvPicPr>
          <p:cNvPr id="813058" name="Picture 2" descr="http://www.clker.com/cliparts/H/J/i/a/w/O/penguin-look-right-md.png"/>
          <p:cNvPicPr>
            <a:picLocks noChangeAspect="1" noChangeArrowheads="1"/>
          </p:cNvPicPr>
          <p:nvPr/>
        </p:nvPicPr>
        <p:blipFill>
          <a:blip r:embed="rId3" cstate="print"/>
          <a:srcRect/>
          <a:stretch>
            <a:fillRect/>
          </a:stretch>
        </p:blipFill>
        <p:spPr bwMode="auto">
          <a:xfrm>
            <a:off x="304800" y="4191000"/>
            <a:ext cx="1631092" cy="243840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7 cubes.  How many more cubes does 7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7 + ____ = 10</a:t>
            </a:r>
          </a:p>
          <a:p>
            <a:pPr algn="ctr"/>
            <a:r>
              <a:rPr lang="en-US" sz="2400" b="1">
                <a:solidFill>
                  <a:srgbClr val="FF0000"/>
                </a:solidFill>
              </a:rPr>
              <a:t>Complete the next number sentence on your recording sheet.</a:t>
            </a:r>
          </a:p>
          <a:p>
            <a:pPr algn="ctr"/>
            <a:endParaRPr lang="en-US" sz="1600" b="1"/>
          </a:p>
        </p:txBody>
      </p:sp>
      <p:pic>
        <p:nvPicPr>
          <p:cNvPr id="811010" name="Picture 2" descr="http://www.clker.com/cliparts/B/6/A/P/w/D/giraffe-look-up-md.png"/>
          <p:cNvPicPr>
            <a:picLocks noChangeAspect="1" noChangeArrowheads="1"/>
          </p:cNvPicPr>
          <p:nvPr/>
        </p:nvPicPr>
        <p:blipFill>
          <a:blip r:embed="rId3" cstate="print"/>
          <a:srcRect/>
          <a:stretch>
            <a:fillRect/>
          </a:stretch>
        </p:blipFill>
        <p:spPr bwMode="auto">
          <a:xfrm>
            <a:off x="304800" y="3657600"/>
            <a:ext cx="1485900" cy="281940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8 cubes.  How many more cubes does 8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8 + ____ = 10</a:t>
            </a:r>
          </a:p>
          <a:p>
            <a:pPr algn="ctr"/>
            <a:r>
              <a:rPr lang="en-US" sz="2400" b="1">
                <a:solidFill>
                  <a:srgbClr val="FF0000"/>
                </a:solidFill>
              </a:rPr>
              <a:t>Complete the next number sentence on your recording sheet.</a:t>
            </a:r>
          </a:p>
          <a:p>
            <a:pPr algn="ctr"/>
            <a:endParaRPr lang="en-US" sz="1600" b="1"/>
          </a:p>
        </p:txBody>
      </p:sp>
      <p:pic>
        <p:nvPicPr>
          <p:cNvPr id="808962" name="Picture 2" descr="http://sr.photos1.fotosearch.com/bthumb/CSP/CSP887/k8870926.jpg"/>
          <p:cNvPicPr>
            <a:picLocks noChangeAspect="1" noChangeArrowheads="1"/>
          </p:cNvPicPr>
          <p:nvPr/>
        </p:nvPicPr>
        <p:blipFill>
          <a:blip r:embed="rId3" cstate="print"/>
          <a:srcRect/>
          <a:stretch>
            <a:fillRect/>
          </a:stretch>
        </p:blipFill>
        <p:spPr bwMode="auto">
          <a:xfrm>
            <a:off x="6477000" y="4191000"/>
            <a:ext cx="2381250" cy="238125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1219200"/>
            <a:ext cx="7848600" cy="830997"/>
          </a:xfrm>
          <a:prstGeom prst="rect">
            <a:avLst/>
          </a:prstGeom>
          <a:noFill/>
        </p:spPr>
        <p:txBody>
          <a:bodyPr wrap="square" rtlCol="0">
            <a:spAutoFit/>
          </a:bodyPr>
          <a:lstStyle/>
          <a:p>
            <a:pPr algn="ctr"/>
            <a:r>
              <a:rPr lang="en-US" sz="2400" b="1"/>
              <a:t>Put your stick back together.  This time, break off 9 cubes.  How many more cubes does 9 need to make 10?</a:t>
            </a:r>
          </a:p>
        </p:txBody>
      </p:sp>
      <p:sp>
        <p:nvSpPr>
          <p:cNvPr id="8" name="TextBox 7"/>
          <p:cNvSpPr txBox="1"/>
          <p:nvPr/>
        </p:nvSpPr>
        <p:spPr>
          <a:xfrm>
            <a:off x="2133600" y="3124200"/>
            <a:ext cx="4800600" cy="1754326"/>
          </a:xfrm>
          <a:prstGeom prst="rect">
            <a:avLst/>
          </a:prstGeom>
          <a:noFill/>
        </p:spPr>
        <p:txBody>
          <a:bodyPr wrap="square" rtlCol="0">
            <a:spAutoFit/>
          </a:bodyPr>
          <a:lstStyle/>
          <a:p>
            <a:pPr algn="ctr"/>
            <a:r>
              <a:rPr lang="en-US" sz="4400" b="1"/>
              <a:t>9 + ____ = 10</a:t>
            </a:r>
          </a:p>
          <a:p>
            <a:pPr algn="ctr"/>
            <a:r>
              <a:rPr lang="en-US" sz="2400" b="1">
                <a:solidFill>
                  <a:srgbClr val="CC0066"/>
                </a:solidFill>
              </a:rPr>
              <a:t>Complete the next number sentence on your recording sheet.</a:t>
            </a:r>
          </a:p>
          <a:p>
            <a:pPr algn="ctr"/>
            <a:endParaRPr lang="en-US" sz="1600" b="1"/>
          </a:p>
        </p:txBody>
      </p:sp>
      <p:pic>
        <p:nvPicPr>
          <p:cNvPr id="806914" name="Picture 2" descr="http://www.clipartbest.com/cliparts/LiK/7z9/LiK7z99ia.png"/>
          <p:cNvPicPr>
            <a:picLocks noChangeAspect="1" noChangeArrowheads="1"/>
          </p:cNvPicPr>
          <p:nvPr/>
        </p:nvPicPr>
        <p:blipFill>
          <a:blip r:embed="rId3" cstate="print"/>
          <a:srcRect/>
          <a:stretch>
            <a:fillRect/>
          </a:stretch>
        </p:blipFill>
        <p:spPr bwMode="auto">
          <a:xfrm>
            <a:off x="228600" y="4343400"/>
            <a:ext cx="1917968" cy="2209800"/>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40</a:t>
            </a:r>
          </a:p>
        </p:txBody>
      </p:sp>
      <p:sp>
        <p:nvSpPr>
          <p:cNvPr id="24" name="TextBox 23"/>
          <p:cNvSpPr txBox="1"/>
          <p:nvPr/>
        </p:nvSpPr>
        <p:spPr>
          <a:xfrm>
            <a:off x="609600" y="838200"/>
            <a:ext cx="7848600" cy="3785652"/>
          </a:xfrm>
          <a:prstGeom prst="rect">
            <a:avLst/>
          </a:prstGeom>
          <a:noFill/>
        </p:spPr>
        <p:txBody>
          <a:bodyPr wrap="square" rtlCol="0">
            <a:spAutoFit/>
          </a:bodyPr>
          <a:lstStyle/>
          <a:p>
            <a:pPr algn="ctr"/>
            <a:r>
              <a:rPr lang="en-US" sz="2400" b="1">
                <a:solidFill>
                  <a:srgbClr val="0000FF"/>
                </a:solidFill>
              </a:rPr>
              <a:t>Time to play a game!</a:t>
            </a:r>
          </a:p>
          <a:p>
            <a:pPr algn="ctr"/>
            <a:endParaRPr lang="en-US" sz="2400" b="1"/>
          </a:p>
          <a:p>
            <a:pPr marL="457200" indent="-457200">
              <a:buAutoNum type="arabicPeriod"/>
            </a:pPr>
            <a:r>
              <a:rPr lang="en-US" sz="2400" b="1"/>
              <a:t>Take out your 5-group cards.</a:t>
            </a:r>
          </a:p>
          <a:p>
            <a:pPr marL="457200" indent="-457200">
              <a:buAutoNum type="arabicPeriod"/>
            </a:pPr>
            <a:r>
              <a:rPr lang="en-US" sz="2400" b="1"/>
              <a:t>One partner will secretly choose a card to show his friend.</a:t>
            </a:r>
          </a:p>
          <a:p>
            <a:pPr marL="457200" indent="-457200">
              <a:buAutoNum type="arabicPeriod"/>
            </a:pPr>
            <a:r>
              <a:rPr lang="en-US" sz="2400" b="1"/>
              <a:t>The other partner will look at the card and use any strategy to figure out how many more he needs to    make 10.</a:t>
            </a:r>
          </a:p>
          <a:p>
            <a:pPr marL="457200" indent="-457200">
              <a:buAutoNum type="arabicPeriod"/>
            </a:pPr>
            <a:r>
              <a:rPr lang="en-US" sz="2400" b="1"/>
              <a:t>Then, together you will write a number sentence.</a:t>
            </a:r>
          </a:p>
          <a:p>
            <a:pPr marL="457200" indent="-457200">
              <a:buAutoNum type="arabicPeriod"/>
            </a:pPr>
            <a:r>
              <a:rPr lang="en-US" sz="2400" b="1"/>
              <a:t>When you are done, you can switch.</a:t>
            </a:r>
          </a:p>
        </p:txBody>
      </p:sp>
      <p:pic>
        <p:nvPicPr>
          <p:cNvPr id="804866" name="Picture 2" descr="http://thumbs.dreamstime.com/t/happy-little-dog-cartoon-illustration-looking-47296709.jpg"/>
          <p:cNvPicPr>
            <a:picLocks noChangeAspect="1" noChangeArrowheads="1"/>
          </p:cNvPicPr>
          <p:nvPr/>
        </p:nvPicPr>
        <p:blipFill>
          <a:blip r:embed="rId3" cstate="print"/>
          <a:srcRect/>
          <a:stretch>
            <a:fillRect/>
          </a:stretch>
        </p:blipFill>
        <p:spPr bwMode="auto">
          <a:xfrm>
            <a:off x="6400800" y="4791160"/>
            <a:ext cx="2381250" cy="1685842"/>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24322" name="Picture 2"/>
          <p:cNvPicPr>
            <a:picLocks noChangeAspect="1" noChangeArrowheads="1"/>
          </p:cNvPicPr>
          <p:nvPr/>
        </p:nvPicPr>
        <p:blipFill>
          <a:blip r:embed="rId3" cstate="print"/>
          <a:srcRect/>
          <a:stretch>
            <a:fillRect/>
          </a:stretch>
        </p:blipFill>
        <p:spPr bwMode="auto">
          <a:xfrm>
            <a:off x="228600" y="228600"/>
            <a:ext cx="8686800" cy="46672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02331" y="992188"/>
            <a:ext cx="8139338" cy="4784944"/>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83764" y="2739760"/>
            <a:ext cx="4776474" cy="966945"/>
          </a:xfrm>
          <a:prstGeom prst="rect">
            <a:avLst/>
          </a:prstGeom>
        </p:spPr>
      </p:pic>
    </p:spTree>
    <p:extLst>
      <p:ext uri="{BB962C8B-B14F-4D97-AF65-F5344CB8AC3E}">
        <p14:creationId xmlns:p14="http://schemas.microsoft.com/office/powerpoint/2010/main" val="4791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24322" name="Picture 2"/>
          <p:cNvPicPr>
            <a:picLocks noChangeAspect="1" noChangeArrowheads="1"/>
          </p:cNvPicPr>
          <p:nvPr/>
        </p:nvPicPr>
        <p:blipFill>
          <a:blip r:embed="rId3" cstate="print"/>
          <a:srcRect/>
          <a:stretch>
            <a:fillRect/>
          </a:stretch>
        </p:blipFill>
        <p:spPr bwMode="auto">
          <a:xfrm>
            <a:off x="228600" y="228600"/>
            <a:ext cx="8686800" cy="466725"/>
          </a:xfrm>
          <a:prstGeom prst="rect">
            <a:avLst/>
          </a:prstGeom>
          <a:noFill/>
          <a:ln w="9525">
            <a:noFill/>
            <a:miter lim="800000"/>
            <a:headEnd/>
            <a:tailEnd/>
          </a:ln>
        </p:spPr>
      </p:pic>
      <p:pic>
        <p:nvPicPr>
          <p:cNvPr id="825346" name="Picture 2"/>
          <p:cNvPicPr>
            <a:picLocks noChangeAspect="1" noChangeArrowheads="1"/>
          </p:cNvPicPr>
          <p:nvPr/>
        </p:nvPicPr>
        <p:blipFill>
          <a:blip r:embed="rId4" cstate="print"/>
          <a:srcRect/>
          <a:stretch>
            <a:fillRect/>
          </a:stretch>
        </p:blipFill>
        <p:spPr bwMode="auto">
          <a:xfrm>
            <a:off x="692150" y="876130"/>
            <a:ext cx="7759700" cy="4842801"/>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a:t>Missing Number</a:t>
            </a:r>
          </a:p>
          <a:p>
            <a:pPr algn="ctr"/>
            <a:r>
              <a:rPr lang="en-US" sz="2400" b="1"/>
              <a:t>Sprint A</a:t>
            </a:r>
            <a:endParaRPr lang="en-US" sz="7200" b="1"/>
          </a:p>
        </p:txBody>
      </p:sp>
      <p:pic>
        <p:nvPicPr>
          <p:cNvPr id="3" name="Picture 2"/>
          <p:cNvPicPr>
            <a:picLocks noChangeAspect="1"/>
          </p:cNvPicPr>
          <p:nvPr/>
        </p:nvPicPr>
        <p:blipFill>
          <a:blip r:embed="rId4"/>
          <a:stretch>
            <a:fillRect/>
          </a:stretch>
        </p:blipFill>
        <p:spPr>
          <a:xfrm>
            <a:off x="2667000" y="286705"/>
            <a:ext cx="5151236" cy="6264713"/>
          </a:xfrm>
          <a:prstGeom prst="rect">
            <a:avLst/>
          </a:prstGeom>
        </p:spPr>
      </p:pic>
      <p:sp>
        <p:nvSpPr>
          <p:cNvPr id="16" name="TextBox 15"/>
          <p:cNvSpPr txBox="1"/>
          <p:nvPr/>
        </p:nvSpPr>
        <p:spPr>
          <a:xfrm>
            <a:off x="7182385" y="914400"/>
            <a:ext cx="1688283" cy="523220"/>
          </a:xfrm>
          <a:prstGeom prst="rect">
            <a:avLst/>
          </a:prstGeom>
          <a:noFill/>
        </p:spPr>
        <p:txBody>
          <a:bodyPr wrap="none" rtlCol="0">
            <a:spAutoFit/>
          </a:bodyPr>
          <a:lstStyle/>
          <a:p>
            <a:r>
              <a:rPr lang="en-US" sz="1400"/>
              <a:t>Module 4, Lesson 41</a:t>
            </a:r>
          </a:p>
          <a:p>
            <a:pPr algn="ctr"/>
            <a:r>
              <a:rPr lang="en-US" sz="140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861761"/>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33511" y="848152"/>
            <a:ext cx="3267077" cy="341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605619" y="4084650"/>
            <a:ext cx="1442127" cy="1784075"/>
          </a:xfrm>
          <a:prstGeom prst="rect">
            <a:avLst/>
          </a:prstGeom>
        </p:spPr>
      </p:pic>
      <p:pic>
        <p:nvPicPr>
          <p:cNvPr id="9" name="Picture 8"/>
          <p:cNvPicPr>
            <a:picLocks noChangeAspect="1"/>
          </p:cNvPicPr>
          <p:nvPr/>
        </p:nvPicPr>
        <p:blipFill>
          <a:blip r:embed="rId4"/>
          <a:stretch>
            <a:fillRect/>
          </a:stretch>
        </p:blipFill>
        <p:spPr>
          <a:xfrm>
            <a:off x="966399" y="1895035"/>
            <a:ext cx="7081347" cy="1665533"/>
          </a:xfrm>
          <a:prstGeom prst="rect">
            <a:avLst/>
          </a:prstGeom>
        </p:spPr>
      </p:pic>
    </p:spTree>
    <p:extLst>
      <p:ext uri="{BB962C8B-B14F-4D97-AF65-F5344CB8AC3E}">
        <p14:creationId xmlns:p14="http://schemas.microsoft.com/office/powerpoint/2010/main" val="131471669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216539"/>
          </a:xfrm>
          <a:prstGeom prst="rect">
            <a:avLst/>
          </a:prstGeom>
          <a:noFill/>
        </p:spPr>
        <p:txBody>
          <a:bodyPr wrap="square" rtlCol="0">
            <a:spAutoFit/>
          </a:bodyPr>
          <a:lstStyle/>
          <a:p>
            <a:pPr algn="ctr"/>
            <a:r>
              <a:rPr lang="en-US" sz="4800" b="1">
                <a:latin typeface="Kristen ITC" panose="03050502040202030202" pitchFamily="66" charset="0"/>
              </a:rPr>
              <a:t>Lesson 41 </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choose tools to model and represent a stick of 10 cubes broken into two parts.</a:t>
            </a: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194204564"/>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a:t>Missing Number</a:t>
            </a:r>
          </a:p>
          <a:p>
            <a:pPr algn="ctr"/>
            <a:r>
              <a:rPr lang="en-US" sz="2400" b="1"/>
              <a:t>Sprint B</a:t>
            </a:r>
            <a:endParaRPr lang="en-US" sz="72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838607" y="312737"/>
            <a:ext cx="5086193" cy="6242656"/>
          </a:xfrm>
          <a:prstGeom prst="rect">
            <a:avLst/>
          </a:prstGeom>
        </p:spPr>
      </p:pic>
      <p:sp>
        <p:nvSpPr>
          <p:cNvPr id="16" name="TextBox 15"/>
          <p:cNvSpPr txBox="1"/>
          <p:nvPr/>
        </p:nvSpPr>
        <p:spPr>
          <a:xfrm>
            <a:off x="7182385" y="914400"/>
            <a:ext cx="1688283" cy="523220"/>
          </a:xfrm>
          <a:prstGeom prst="rect">
            <a:avLst/>
          </a:prstGeom>
          <a:noFill/>
        </p:spPr>
        <p:txBody>
          <a:bodyPr wrap="none" rtlCol="0">
            <a:spAutoFit/>
          </a:bodyPr>
          <a:lstStyle/>
          <a:p>
            <a:r>
              <a:rPr lang="en-US" sz="1400"/>
              <a:t>Module 4, Lesson 41</a:t>
            </a:r>
          </a:p>
          <a:p>
            <a:pPr algn="ctr"/>
            <a:r>
              <a:rPr lang="en-US" sz="1400"/>
              <a:t>Fluency</a:t>
            </a:r>
          </a:p>
        </p:txBody>
      </p:sp>
    </p:spTree>
    <p:extLst>
      <p:ext uri="{BB962C8B-B14F-4D97-AF65-F5344CB8AC3E}">
        <p14:creationId xmlns:p14="http://schemas.microsoft.com/office/powerpoint/2010/main" val="4264421239"/>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41</a:t>
            </a:r>
          </a:p>
        </p:txBody>
      </p:sp>
      <p:sp>
        <p:nvSpPr>
          <p:cNvPr id="24" name="TextBox 23"/>
          <p:cNvSpPr txBox="1"/>
          <p:nvPr/>
        </p:nvSpPr>
        <p:spPr>
          <a:xfrm>
            <a:off x="609600" y="1219200"/>
            <a:ext cx="7848600" cy="461665"/>
          </a:xfrm>
          <a:prstGeom prst="rect">
            <a:avLst/>
          </a:prstGeom>
          <a:noFill/>
        </p:spPr>
        <p:txBody>
          <a:bodyPr wrap="square" rtlCol="0">
            <a:spAutoFit/>
          </a:bodyPr>
          <a:lstStyle/>
          <a:p>
            <a:pPr algn="ctr"/>
            <a:r>
              <a:rPr lang="en-US" sz="2400" b="1"/>
              <a:t>Let’s count all the cubes in this linking cube stick.</a:t>
            </a:r>
          </a:p>
        </p:txBody>
      </p:sp>
      <p:pic>
        <p:nvPicPr>
          <p:cNvPr id="82739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1295399" y="2286000"/>
            <a:ext cx="952500" cy="952500"/>
          </a:xfrm>
          <a:prstGeom prst="rect">
            <a:avLst/>
          </a:prstGeom>
          <a:noFill/>
        </p:spPr>
      </p:pic>
      <p:pic>
        <p:nvPicPr>
          <p:cNvPr id="9"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1904999" y="2286000"/>
            <a:ext cx="952500" cy="952500"/>
          </a:xfrm>
          <a:prstGeom prst="rect">
            <a:avLst/>
          </a:prstGeom>
          <a:noFill/>
        </p:spPr>
      </p:pic>
      <p:pic>
        <p:nvPicPr>
          <p:cNvPr id="10"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514599" y="2286000"/>
            <a:ext cx="952500" cy="952500"/>
          </a:xfrm>
          <a:prstGeom prst="rect">
            <a:avLst/>
          </a:prstGeom>
          <a:noFill/>
        </p:spPr>
      </p:pic>
      <p:pic>
        <p:nvPicPr>
          <p:cNvPr id="11"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124199" y="2286000"/>
            <a:ext cx="952500" cy="952500"/>
          </a:xfrm>
          <a:prstGeom prst="rect">
            <a:avLst/>
          </a:prstGeom>
          <a:noFill/>
        </p:spPr>
      </p:pic>
      <p:pic>
        <p:nvPicPr>
          <p:cNvPr id="13"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733799" y="2286000"/>
            <a:ext cx="952500" cy="952500"/>
          </a:xfrm>
          <a:prstGeom prst="rect">
            <a:avLst/>
          </a:prstGeom>
          <a:noFill/>
        </p:spPr>
      </p:pic>
      <p:pic>
        <p:nvPicPr>
          <p:cNvPr id="82739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4392703" y="2312893"/>
            <a:ext cx="968190" cy="914401"/>
          </a:xfrm>
          <a:prstGeom prst="rect">
            <a:avLst/>
          </a:prstGeom>
          <a:noFill/>
        </p:spPr>
      </p:pic>
      <p:pic>
        <p:nvPicPr>
          <p:cNvPr id="15"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002304" y="2312895"/>
            <a:ext cx="968190" cy="914401"/>
          </a:xfrm>
          <a:prstGeom prst="rect">
            <a:avLst/>
          </a:prstGeom>
          <a:noFill/>
        </p:spPr>
      </p:pic>
      <p:pic>
        <p:nvPicPr>
          <p:cNvPr id="1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535704" y="2312895"/>
            <a:ext cx="968190" cy="914401"/>
          </a:xfrm>
          <a:prstGeom prst="rect">
            <a:avLst/>
          </a:prstGeom>
          <a:noFill/>
        </p:spPr>
      </p:pic>
      <p:pic>
        <p:nvPicPr>
          <p:cNvPr id="17"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145304" y="2312895"/>
            <a:ext cx="968190" cy="914401"/>
          </a:xfrm>
          <a:prstGeom prst="rect">
            <a:avLst/>
          </a:prstGeom>
          <a:noFill/>
        </p:spPr>
      </p:pic>
      <p:pic>
        <p:nvPicPr>
          <p:cNvPr id="18"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754905" y="2312895"/>
            <a:ext cx="968190" cy="914401"/>
          </a:xfrm>
          <a:prstGeom prst="rect">
            <a:avLst/>
          </a:prstGeom>
          <a:noFill/>
        </p:spPr>
      </p:pic>
      <p:pic>
        <p:nvPicPr>
          <p:cNvPr id="827397" name="Picture 5"/>
          <p:cNvPicPr>
            <a:picLocks noChangeAspect="1" noChangeArrowheads="1"/>
          </p:cNvPicPr>
          <p:nvPr/>
        </p:nvPicPr>
        <p:blipFill>
          <a:blip r:embed="rId5" cstate="print"/>
          <a:srcRect/>
          <a:stretch>
            <a:fillRect/>
          </a:stretch>
        </p:blipFill>
        <p:spPr bwMode="auto">
          <a:xfrm>
            <a:off x="304800" y="4343400"/>
            <a:ext cx="2514600" cy="2193946"/>
          </a:xfrm>
          <a:prstGeom prst="rect">
            <a:avLst/>
          </a:prstGeom>
          <a:noFill/>
          <a:ln w="9525">
            <a:noFill/>
            <a:miter lim="800000"/>
            <a:headEnd/>
            <a:tailEnd/>
          </a:ln>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41</a:t>
            </a:r>
          </a:p>
        </p:txBody>
      </p:sp>
      <p:pic>
        <p:nvPicPr>
          <p:cNvPr id="82739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914400" y="2362200"/>
            <a:ext cx="952500" cy="952500"/>
          </a:xfrm>
          <a:prstGeom prst="rect">
            <a:avLst/>
          </a:prstGeom>
          <a:noFill/>
        </p:spPr>
      </p:pic>
      <p:pic>
        <p:nvPicPr>
          <p:cNvPr id="9"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1524000" y="2362200"/>
            <a:ext cx="952500" cy="952500"/>
          </a:xfrm>
          <a:prstGeom prst="rect">
            <a:avLst/>
          </a:prstGeom>
          <a:noFill/>
        </p:spPr>
      </p:pic>
      <p:pic>
        <p:nvPicPr>
          <p:cNvPr id="10"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133600" y="2362200"/>
            <a:ext cx="952500" cy="952500"/>
          </a:xfrm>
          <a:prstGeom prst="rect">
            <a:avLst/>
          </a:prstGeom>
          <a:noFill/>
        </p:spPr>
      </p:pic>
      <p:pic>
        <p:nvPicPr>
          <p:cNvPr id="11"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2362200"/>
            <a:ext cx="952500" cy="952500"/>
          </a:xfrm>
          <a:prstGeom prst="rect">
            <a:avLst/>
          </a:prstGeom>
          <a:noFill/>
        </p:spPr>
      </p:pic>
      <p:pic>
        <p:nvPicPr>
          <p:cNvPr id="13"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191000" y="2362200"/>
            <a:ext cx="952500" cy="952500"/>
          </a:xfrm>
          <a:prstGeom prst="rect">
            <a:avLst/>
          </a:prstGeom>
          <a:noFill/>
        </p:spPr>
      </p:pic>
      <p:pic>
        <p:nvPicPr>
          <p:cNvPr id="82739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4849904" y="2389093"/>
            <a:ext cx="968190" cy="914401"/>
          </a:xfrm>
          <a:prstGeom prst="rect">
            <a:avLst/>
          </a:prstGeom>
          <a:noFill/>
        </p:spPr>
      </p:pic>
      <p:pic>
        <p:nvPicPr>
          <p:cNvPr id="15"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459505" y="2389095"/>
            <a:ext cx="968190" cy="914401"/>
          </a:xfrm>
          <a:prstGeom prst="rect">
            <a:avLst/>
          </a:prstGeom>
          <a:noFill/>
        </p:spPr>
      </p:pic>
      <p:pic>
        <p:nvPicPr>
          <p:cNvPr id="1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992905" y="2389095"/>
            <a:ext cx="968190" cy="914401"/>
          </a:xfrm>
          <a:prstGeom prst="rect">
            <a:avLst/>
          </a:prstGeom>
          <a:noFill/>
        </p:spPr>
      </p:pic>
      <p:pic>
        <p:nvPicPr>
          <p:cNvPr id="17"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602505" y="2389095"/>
            <a:ext cx="968190" cy="914401"/>
          </a:xfrm>
          <a:prstGeom prst="rect">
            <a:avLst/>
          </a:prstGeom>
          <a:noFill/>
        </p:spPr>
      </p:pic>
      <p:pic>
        <p:nvPicPr>
          <p:cNvPr id="18"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7212106" y="2389095"/>
            <a:ext cx="968190" cy="914401"/>
          </a:xfrm>
          <a:prstGeom prst="rect">
            <a:avLst/>
          </a:prstGeom>
          <a:noFill/>
        </p:spPr>
      </p:pic>
      <p:cxnSp>
        <p:nvCxnSpPr>
          <p:cNvPr id="21" name="Straight Arrow Connector 20"/>
          <p:cNvCxnSpPr/>
          <p:nvPr/>
        </p:nvCxnSpPr>
        <p:spPr>
          <a:xfrm flipV="1">
            <a:off x="1981200" y="3505200"/>
            <a:ext cx="0" cy="1143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4876800"/>
            <a:ext cx="1618007" cy="830997"/>
          </a:xfrm>
          <a:prstGeom prst="rect">
            <a:avLst/>
          </a:prstGeom>
          <a:noFill/>
        </p:spPr>
        <p:txBody>
          <a:bodyPr wrap="none" rtlCol="0">
            <a:spAutoFit/>
          </a:bodyPr>
          <a:lstStyle/>
          <a:p>
            <a:pPr algn="ctr"/>
            <a:r>
              <a:rPr lang="en-US" sz="2400" b="1"/>
              <a:t>How many </a:t>
            </a:r>
          </a:p>
          <a:p>
            <a:pPr algn="ctr"/>
            <a:r>
              <a:rPr lang="en-US" sz="2400" b="1"/>
              <a:t>are here?</a:t>
            </a:r>
          </a:p>
        </p:txBody>
      </p:sp>
      <p:pic>
        <p:nvPicPr>
          <p:cNvPr id="837635" name="Picture 3"/>
          <p:cNvPicPr>
            <a:picLocks noChangeAspect="1" noChangeArrowheads="1"/>
          </p:cNvPicPr>
          <p:nvPr/>
        </p:nvPicPr>
        <p:blipFill>
          <a:blip r:embed="rId5" cstate="print"/>
          <a:srcRect/>
          <a:stretch>
            <a:fillRect/>
          </a:stretch>
        </p:blipFill>
        <p:spPr bwMode="auto">
          <a:xfrm>
            <a:off x="6848348" y="4191000"/>
            <a:ext cx="1990852" cy="2279602"/>
          </a:xfrm>
          <a:prstGeom prst="rect">
            <a:avLst/>
          </a:prstGeom>
          <a:noFill/>
          <a:ln w="9525">
            <a:noFill/>
            <a:miter lim="800000"/>
            <a:headEnd/>
            <a:tailEnd/>
          </a:ln>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41</a:t>
            </a:r>
          </a:p>
        </p:txBody>
      </p:sp>
      <p:pic>
        <p:nvPicPr>
          <p:cNvPr id="82739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914400" y="2362200"/>
            <a:ext cx="952500" cy="952500"/>
          </a:xfrm>
          <a:prstGeom prst="rect">
            <a:avLst/>
          </a:prstGeom>
          <a:noFill/>
        </p:spPr>
      </p:pic>
      <p:pic>
        <p:nvPicPr>
          <p:cNvPr id="9"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1524000" y="2362200"/>
            <a:ext cx="952500" cy="952500"/>
          </a:xfrm>
          <a:prstGeom prst="rect">
            <a:avLst/>
          </a:prstGeom>
          <a:noFill/>
        </p:spPr>
      </p:pic>
      <p:pic>
        <p:nvPicPr>
          <p:cNvPr id="10"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133600" y="2362200"/>
            <a:ext cx="952500" cy="952500"/>
          </a:xfrm>
          <a:prstGeom prst="rect">
            <a:avLst/>
          </a:prstGeom>
          <a:noFill/>
        </p:spPr>
      </p:pic>
      <p:pic>
        <p:nvPicPr>
          <p:cNvPr id="11"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2362200"/>
            <a:ext cx="952500" cy="952500"/>
          </a:xfrm>
          <a:prstGeom prst="rect">
            <a:avLst/>
          </a:prstGeom>
          <a:noFill/>
        </p:spPr>
      </p:pic>
      <p:pic>
        <p:nvPicPr>
          <p:cNvPr id="13"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191000" y="2362200"/>
            <a:ext cx="952500" cy="952500"/>
          </a:xfrm>
          <a:prstGeom prst="rect">
            <a:avLst/>
          </a:prstGeom>
          <a:noFill/>
        </p:spPr>
      </p:pic>
      <p:pic>
        <p:nvPicPr>
          <p:cNvPr id="82739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4849904" y="2389093"/>
            <a:ext cx="968190" cy="914401"/>
          </a:xfrm>
          <a:prstGeom prst="rect">
            <a:avLst/>
          </a:prstGeom>
          <a:noFill/>
        </p:spPr>
      </p:pic>
      <p:pic>
        <p:nvPicPr>
          <p:cNvPr id="15"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459505" y="2389095"/>
            <a:ext cx="968190" cy="914401"/>
          </a:xfrm>
          <a:prstGeom prst="rect">
            <a:avLst/>
          </a:prstGeom>
          <a:noFill/>
        </p:spPr>
      </p:pic>
      <p:pic>
        <p:nvPicPr>
          <p:cNvPr id="1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992905" y="2389095"/>
            <a:ext cx="968190" cy="914401"/>
          </a:xfrm>
          <a:prstGeom prst="rect">
            <a:avLst/>
          </a:prstGeom>
          <a:noFill/>
        </p:spPr>
      </p:pic>
      <p:pic>
        <p:nvPicPr>
          <p:cNvPr id="17"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602505" y="2389095"/>
            <a:ext cx="968190" cy="914401"/>
          </a:xfrm>
          <a:prstGeom prst="rect">
            <a:avLst/>
          </a:prstGeom>
          <a:noFill/>
        </p:spPr>
      </p:pic>
      <p:pic>
        <p:nvPicPr>
          <p:cNvPr id="18"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7212106" y="2389095"/>
            <a:ext cx="968190" cy="914401"/>
          </a:xfrm>
          <a:prstGeom prst="rect">
            <a:avLst/>
          </a:prstGeom>
          <a:noFill/>
        </p:spPr>
      </p:pic>
      <p:cxnSp>
        <p:nvCxnSpPr>
          <p:cNvPr id="21" name="Straight Arrow Connector 20"/>
          <p:cNvCxnSpPr/>
          <p:nvPr/>
        </p:nvCxnSpPr>
        <p:spPr>
          <a:xfrm flipV="1">
            <a:off x="5791200" y="3429000"/>
            <a:ext cx="0" cy="1143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67851" y="4648200"/>
            <a:ext cx="2340704" cy="830997"/>
          </a:xfrm>
          <a:prstGeom prst="rect">
            <a:avLst/>
          </a:prstGeom>
          <a:noFill/>
        </p:spPr>
        <p:txBody>
          <a:bodyPr wrap="none" rtlCol="0">
            <a:spAutoFit/>
          </a:bodyPr>
          <a:lstStyle/>
          <a:p>
            <a:pPr algn="ctr"/>
            <a:r>
              <a:rPr lang="en-US" sz="2400" b="1"/>
              <a:t>How many are in</a:t>
            </a:r>
          </a:p>
          <a:p>
            <a:pPr algn="ctr"/>
            <a:r>
              <a:rPr lang="en-US" sz="2400" b="1"/>
              <a:t>the other part?</a:t>
            </a:r>
          </a:p>
        </p:txBody>
      </p:sp>
      <p:pic>
        <p:nvPicPr>
          <p:cNvPr id="835585" name="Picture 1"/>
          <p:cNvPicPr>
            <a:picLocks noChangeAspect="1" noChangeArrowheads="1"/>
          </p:cNvPicPr>
          <p:nvPr/>
        </p:nvPicPr>
        <p:blipFill>
          <a:blip r:embed="rId5" cstate="print"/>
          <a:srcRect/>
          <a:stretch>
            <a:fillRect/>
          </a:stretch>
        </p:blipFill>
        <p:spPr bwMode="auto">
          <a:xfrm flipH="1">
            <a:off x="380999" y="4170484"/>
            <a:ext cx="1905000" cy="2258892"/>
          </a:xfrm>
          <a:prstGeom prst="rect">
            <a:avLst/>
          </a:prstGeom>
          <a:noFill/>
          <a:ln w="9525">
            <a:noFill/>
            <a:miter lim="800000"/>
            <a:headEnd/>
            <a:tailEnd/>
          </a:ln>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41</a:t>
            </a:r>
          </a:p>
        </p:txBody>
      </p:sp>
      <p:pic>
        <p:nvPicPr>
          <p:cNvPr id="82739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914400" y="2362200"/>
            <a:ext cx="952500" cy="952500"/>
          </a:xfrm>
          <a:prstGeom prst="rect">
            <a:avLst/>
          </a:prstGeom>
          <a:noFill/>
        </p:spPr>
      </p:pic>
      <p:pic>
        <p:nvPicPr>
          <p:cNvPr id="9"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1524000" y="2362200"/>
            <a:ext cx="952500" cy="952500"/>
          </a:xfrm>
          <a:prstGeom prst="rect">
            <a:avLst/>
          </a:prstGeom>
          <a:noFill/>
        </p:spPr>
      </p:pic>
      <p:pic>
        <p:nvPicPr>
          <p:cNvPr id="10"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133600" y="2362200"/>
            <a:ext cx="952500" cy="952500"/>
          </a:xfrm>
          <a:prstGeom prst="rect">
            <a:avLst/>
          </a:prstGeom>
          <a:noFill/>
        </p:spPr>
      </p:pic>
      <p:pic>
        <p:nvPicPr>
          <p:cNvPr id="11"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2362200"/>
            <a:ext cx="952500" cy="952500"/>
          </a:xfrm>
          <a:prstGeom prst="rect">
            <a:avLst/>
          </a:prstGeom>
          <a:noFill/>
        </p:spPr>
      </p:pic>
      <p:pic>
        <p:nvPicPr>
          <p:cNvPr id="13"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191000" y="2362200"/>
            <a:ext cx="952500" cy="952500"/>
          </a:xfrm>
          <a:prstGeom prst="rect">
            <a:avLst/>
          </a:prstGeom>
          <a:noFill/>
        </p:spPr>
      </p:pic>
      <p:pic>
        <p:nvPicPr>
          <p:cNvPr id="82739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4849904" y="2389093"/>
            <a:ext cx="968190" cy="914401"/>
          </a:xfrm>
          <a:prstGeom prst="rect">
            <a:avLst/>
          </a:prstGeom>
          <a:noFill/>
        </p:spPr>
      </p:pic>
      <p:pic>
        <p:nvPicPr>
          <p:cNvPr id="15"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459505" y="2389095"/>
            <a:ext cx="968190" cy="914401"/>
          </a:xfrm>
          <a:prstGeom prst="rect">
            <a:avLst/>
          </a:prstGeom>
          <a:noFill/>
        </p:spPr>
      </p:pic>
      <p:pic>
        <p:nvPicPr>
          <p:cNvPr id="16"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992905" y="2389095"/>
            <a:ext cx="968190" cy="914401"/>
          </a:xfrm>
          <a:prstGeom prst="rect">
            <a:avLst/>
          </a:prstGeom>
          <a:noFill/>
        </p:spPr>
      </p:pic>
      <p:pic>
        <p:nvPicPr>
          <p:cNvPr id="17"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602505" y="2389095"/>
            <a:ext cx="968190" cy="914401"/>
          </a:xfrm>
          <a:prstGeom prst="rect">
            <a:avLst/>
          </a:prstGeom>
          <a:noFill/>
        </p:spPr>
      </p:pic>
      <p:pic>
        <p:nvPicPr>
          <p:cNvPr id="18"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7212106" y="2389095"/>
            <a:ext cx="968190" cy="914401"/>
          </a:xfrm>
          <a:prstGeom prst="rect">
            <a:avLst/>
          </a:prstGeom>
          <a:noFill/>
        </p:spPr>
      </p:pic>
      <p:sp>
        <p:nvSpPr>
          <p:cNvPr id="22" name="TextBox 21"/>
          <p:cNvSpPr txBox="1"/>
          <p:nvPr/>
        </p:nvSpPr>
        <p:spPr>
          <a:xfrm>
            <a:off x="1845776" y="4191000"/>
            <a:ext cx="5049972" cy="830997"/>
          </a:xfrm>
          <a:prstGeom prst="rect">
            <a:avLst/>
          </a:prstGeom>
          <a:noFill/>
        </p:spPr>
        <p:txBody>
          <a:bodyPr wrap="none" rtlCol="0">
            <a:spAutoFit/>
          </a:bodyPr>
          <a:lstStyle/>
          <a:p>
            <a:pPr algn="ctr"/>
            <a:r>
              <a:rPr lang="en-US" sz="2400" b="1"/>
              <a:t>Who can tell me what these two parts</a:t>
            </a:r>
          </a:p>
          <a:p>
            <a:pPr algn="ctr"/>
            <a:r>
              <a:rPr lang="en-US" sz="2400" b="1"/>
              <a:t>make you think about?</a:t>
            </a:r>
          </a:p>
        </p:txBody>
      </p:sp>
      <p:pic>
        <p:nvPicPr>
          <p:cNvPr id="833538" name="Picture 2" descr="http://images.clipartpanda.com/student-thinking-clipart-as5814.gif"/>
          <p:cNvPicPr>
            <a:picLocks noChangeAspect="1" noChangeArrowheads="1"/>
          </p:cNvPicPr>
          <p:nvPr/>
        </p:nvPicPr>
        <p:blipFill>
          <a:blip r:embed="rId5" cstate="print"/>
          <a:srcRect/>
          <a:stretch>
            <a:fillRect/>
          </a:stretch>
        </p:blipFill>
        <p:spPr bwMode="auto">
          <a:xfrm>
            <a:off x="7315200" y="3581400"/>
            <a:ext cx="1291856" cy="2962657"/>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41</a:t>
            </a:r>
          </a:p>
        </p:txBody>
      </p:sp>
      <p:sp>
        <p:nvSpPr>
          <p:cNvPr id="22" name="TextBox 21"/>
          <p:cNvSpPr txBox="1"/>
          <p:nvPr/>
        </p:nvSpPr>
        <p:spPr>
          <a:xfrm>
            <a:off x="609600" y="762000"/>
            <a:ext cx="7661072" cy="3631763"/>
          </a:xfrm>
          <a:prstGeom prst="rect">
            <a:avLst/>
          </a:prstGeom>
          <a:noFill/>
        </p:spPr>
        <p:txBody>
          <a:bodyPr wrap="none" rtlCol="0">
            <a:spAutoFit/>
          </a:bodyPr>
          <a:lstStyle/>
          <a:p>
            <a:pPr algn="ctr"/>
            <a:r>
              <a:rPr lang="en-US" sz="2400" b="1"/>
              <a:t>You have learned so many ways to show your ideas!</a:t>
            </a:r>
          </a:p>
          <a:p>
            <a:pPr algn="ctr"/>
            <a:r>
              <a:rPr lang="en-US" sz="2400" b="1"/>
              <a:t>Now, it’s your turn to share them!</a:t>
            </a:r>
          </a:p>
          <a:p>
            <a:pPr algn="ctr"/>
            <a:endParaRPr lang="en-US" b="1"/>
          </a:p>
          <a:p>
            <a:pPr algn="ctr"/>
            <a:r>
              <a:rPr lang="en-US" sz="2400" b="1"/>
              <a:t>When I say start, break your linking cube into two parts!</a:t>
            </a:r>
          </a:p>
          <a:p>
            <a:pPr algn="ctr"/>
            <a:r>
              <a:rPr lang="en-US" sz="2400" b="1"/>
              <a:t>Then, use as many ideas as you can to show different ways</a:t>
            </a:r>
          </a:p>
          <a:p>
            <a:pPr algn="ctr"/>
            <a:r>
              <a:rPr lang="en-US" sz="2400" b="1"/>
              <a:t>you think about your 10-stick and its two parts.  Write or</a:t>
            </a:r>
          </a:p>
          <a:p>
            <a:pPr algn="ctr"/>
            <a:r>
              <a:rPr lang="en-US" sz="2400" b="1"/>
              <a:t>draw all of them on your poster.</a:t>
            </a:r>
          </a:p>
          <a:p>
            <a:pPr algn="ctr"/>
            <a:endParaRPr lang="en-US" b="1"/>
          </a:p>
          <a:p>
            <a:pPr algn="ctr"/>
            <a:r>
              <a:rPr lang="en-US" sz="2400" b="1"/>
              <a:t>Do your best, because you are going to get to be the</a:t>
            </a:r>
          </a:p>
          <a:p>
            <a:pPr algn="ctr"/>
            <a:r>
              <a:rPr lang="en-US" sz="2400" b="1"/>
              <a:t>teacher and share your work!</a:t>
            </a:r>
          </a:p>
        </p:txBody>
      </p:sp>
      <p:pic>
        <p:nvPicPr>
          <p:cNvPr id="831492" name="Picture 4" descr="http://www.cliparthut.com/clip-arts/25/morning-work-clip-art-25995.jpg"/>
          <p:cNvPicPr>
            <a:picLocks noChangeAspect="1" noChangeArrowheads="1"/>
          </p:cNvPicPr>
          <p:nvPr/>
        </p:nvPicPr>
        <p:blipFill>
          <a:blip r:embed="rId3" cstate="print"/>
          <a:srcRect/>
          <a:stretch>
            <a:fillRect/>
          </a:stretch>
        </p:blipFill>
        <p:spPr bwMode="auto">
          <a:xfrm>
            <a:off x="457200" y="4419600"/>
            <a:ext cx="2362200" cy="2177654"/>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227278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655213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282660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83764" y="2489300"/>
            <a:ext cx="4776474" cy="1526142"/>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1" name="TextBox 20"/>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sp>
        <p:nvSpPr>
          <p:cNvPr id="22" name="TextBox 21"/>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10 is 11.  Say “eleven.”  </a:t>
            </a:r>
          </a:p>
          <a:p>
            <a:pPr algn="ctr"/>
            <a:r>
              <a:rPr lang="en-US" sz="2000" b="1">
                <a:solidFill>
                  <a:srgbClr val="0000FF"/>
                </a:solidFill>
              </a:rPr>
              <a:t>How many beads do you see?</a:t>
            </a:r>
          </a:p>
        </p:txBody>
      </p:sp>
      <p:pic>
        <p:nvPicPr>
          <p:cNvPr id="23"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7192131" y="3585608"/>
            <a:ext cx="1489514" cy="1530510"/>
          </a:xfrm>
          <a:prstGeom prst="rect">
            <a:avLst/>
          </a:prstGeom>
        </p:spPr>
      </p:pic>
    </p:spTree>
    <p:extLst>
      <p:ext uri="{BB962C8B-B14F-4D97-AF65-F5344CB8AC3E}">
        <p14:creationId xmlns:p14="http://schemas.microsoft.com/office/powerpoint/2010/main" val="23738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4086383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3237597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519785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1659144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3290749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4135334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1694215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1562437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4225251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Race to 5 Addition Game</a:t>
            </a:r>
            <a:endParaRPr lang="en-US" sz="8000" b="1"/>
          </a:p>
        </p:txBody>
      </p:sp>
      <p:sp>
        <p:nvSpPr>
          <p:cNvPr id="14" name="TextBox 13"/>
          <p:cNvSpPr txBox="1"/>
          <p:nvPr/>
        </p:nvSpPr>
        <p:spPr>
          <a:xfrm>
            <a:off x="714045" y="1182655"/>
            <a:ext cx="7783121" cy="1938992"/>
          </a:xfrm>
          <a:prstGeom prst="rect">
            <a:avLst/>
          </a:prstGeom>
          <a:noFill/>
        </p:spPr>
        <p:txBody>
          <a:bodyPr wrap="square" rtlCol="0">
            <a:spAutoFit/>
          </a:bodyPr>
          <a:lstStyle/>
          <a:p>
            <a:pPr algn="ctr"/>
            <a:r>
              <a:rPr lang="en-US" sz="2000" b="1"/>
              <a:t>Each partner rolls their die and says their number.  Both partners roll again and add the previous number to the new number on the die.  Both partners state their new equations.  Continue the addition race, rolling the dice and adding with speed and accuracy until one of the partners reaches 5 as the total.  He must reach 5 exactly, so if either partner reaches a total more than 5, he can roll again.</a:t>
            </a:r>
          </a:p>
        </p:txBody>
      </p:sp>
      <p:pic>
        <p:nvPicPr>
          <p:cNvPr id="26626" name="Picture 2" descr="http://images.clipartpanda.com/race-car-clipart-Nascar-Clipart-9-450-3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45" y="4648200"/>
            <a:ext cx="2758339" cy="18511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s.clipartpanda.com/race-car-clipart-Nascar-Clipart-9-450-3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621696"/>
            <a:ext cx="2758339" cy="185115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clipartbest.com/cliparts/7Ta/yqe/7TayqeLT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5499" y="4890368"/>
            <a:ext cx="1061830" cy="10582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ipartbest.com/cliparts/7Ta/yqe/7TayqeLT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1854" y="4890368"/>
            <a:ext cx="1061830" cy="105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51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4"/>
          <a:stretch>
            <a:fillRect/>
          </a:stretch>
        </p:blipFill>
        <p:spPr>
          <a:xfrm>
            <a:off x="2197016" y="2466573"/>
            <a:ext cx="4749970" cy="1571595"/>
          </a:xfrm>
          <a:prstGeom prst="rect">
            <a:avLst/>
          </a:prstGeom>
        </p:spPr>
      </p:pic>
      <p:sp>
        <p:nvSpPr>
          <p:cNvPr id="25" name="TextBox 24"/>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6" name="TextBox 25"/>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8"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stretch>
            <a:fillRect/>
          </a:stretch>
        </p:blipFill>
        <p:spPr>
          <a:xfrm>
            <a:off x="7192131" y="3585608"/>
            <a:ext cx="1489514" cy="1530510"/>
          </a:xfrm>
          <a:prstGeom prst="rect">
            <a:avLst/>
          </a:prstGeom>
        </p:spPr>
      </p:pic>
      <p:sp>
        <p:nvSpPr>
          <p:cNvPr id="30" name="TextBox 29"/>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11 is 12.  Say “twelve.”  </a:t>
            </a:r>
          </a:p>
          <a:p>
            <a:pPr algn="ctr"/>
            <a:r>
              <a:rPr lang="en-US" sz="2000" b="1">
                <a:solidFill>
                  <a:srgbClr val="0000FF"/>
                </a:solidFill>
              </a:rPr>
              <a:t>How many beads do you see?</a:t>
            </a:r>
          </a:p>
        </p:txBody>
      </p:sp>
    </p:spTree>
    <p:extLst>
      <p:ext uri="{BB962C8B-B14F-4D97-AF65-F5344CB8AC3E}">
        <p14:creationId xmlns:p14="http://schemas.microsoft.com/office/powerpoint/2010/main" val="34819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Make 9 Matching Game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21932" y="1373171"/>
            <a:ext cx="6754082" cy="1631216"/>
          </a:xfrm>
          <a:prstGeom prst="rect">
            <a:avLst/>
          </a:prstGeom>
          <a:noFill/>
        </p:spPr>
        <p:txBody>
          <a:bodyPr wrap="square" rtlCol="0">
            <a:spAutoFit/>
          </a:bodyPr>
          <a:lstStyle/>
          <a:p>
            <a:pPr algn="ctr"/>
            <a:r>
              <a:rPr lang="en-US" sz="2000" b="1">
                <a:solidFill>
                  <a:srgbClr val="0000FF"/>
                </a:solidFill>
              </a:rPr>
              <a:t>Work with your partner.  Shuffle and place the cards facedown in two equal rows.  Partner A turns over two cards.  If the total of the numbers on the two cards make 9, then she collects both cards.  If not, then Partner A turns them back over in their original place.  Repeat for Partner B.</a:t>
            </a:r>
            <a:endParaRPr lang="en-US" b="1">
              <a:solidFill>
                <a:srgbClr val="0000FF"/>
              </a:solidFill>
            </a:endParaRPr>
          </a:p>
        </p:txBody>
      </p:sp>
      <p:pic>
        <p:nvPicPr>
          <p:cNvPr id="7" name="Picture 6"/>
          <p:cNvPicPr>
            <a:picLocks noChangeAspect="1"/>
          </p:cNvPicPr>
          <p:nvPr/>
        </p:nvPicPr>
        <p:blipFill>
          <a:blip r:embed="rId4"/>
          <a:stretch>
            <a:fillRect/>
          </a:stretch>
        </p:blipFill>
        <p:spPr>
          <a:xfrm>
            <a:off x="529953" y="4200965"/>
            <a:ext cx="2174056" cy="2162176"/>
          </a:xfrm>
          <a:prstGeom prst="rect">
            <a:avLst/>
          </a:prstGeom>
        </p:spPr>
      </p:pic>
      <p:pic>
        <p:nvPicPr>
          <p:cNvPr id="8" name="Picture 7"/>
          <p:cNvPicPr>
            <a:picLocks noChangeAspect="1"/>
          </p:cNvPicPr>
          <p:nvPr/>
        </p:nvPicPr>
        <p:blipFill>
          <a:blip r:embed="rId5"/>
          <a:stretch>
            <a:fillRect/>
          </a:stretch>
        </p:blipFill>
        <p:spPr>
          <a:xfrm>
            <a:off x="6324600" y="4200965"/>
            <a:ext cx="2138415" cy="2162175"/>
          </a:xfrm>
          <a:prstGeom prst="rect">
            <a:avLst/>
          </a:prstGeom>
        </p:spPr>
      </p:pic>
    </p:spTree>
    <p:extLst>
      <p:ext uri="{BB962C8B-B14F-4D97-AF65-F5344CB8AC3E}">
        <p14:creationId xmlns:p14="http://schemas.microsoft.com/office/powerpoint/2010/main" val="3962401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26</a:t>
            </a:r>
          </a:p>
        </p:txBody>
      </p:sp>
      <p:sp>
        <p:nvSpPr>
          <p:cNvPr id="16" name="TextBox 15"/>
          <p:cNvSpPr txBox="1"/>
          <p:nvPr/>
        </p:nvSpPr>
        <p:spPr>
          <a:xfrm>
            <a:off x="947306" y="1004500"/>
            <a:ext cx="7162800" cy="2554545"/>
          </a:xfrm>
          <a:prstGeom prst="rect">
            <a:avLst/>
          </a:prstGeom>
          <a:noFill/>
        </p:spPr>
        <p:txBody>
          <a:bodyPr wrap="square" rtlCol="0">
            <a:spAutoFit/>
          </a:bodyPr>
          <a:lstStyle/>
          <a:p>
            <a:pPr algn="ctr"/>
            <a:r>
              <a:rPr lang="en-US" sz="2000" b="1"/>
              <a:t>It is laundry day.  We have 9 extra socks!  Some are green and the rest are blue.  Draw the set of green socks and the set of blue socks.  Make a number bond to help tell about your picture.</a:t>
            </a:r>
          </a:p>
          <a:p>
            <a:pPr algn="ctr"/>
            <a:endParaRPr lang="en-US" sz="2000" b="1"/>
          </a:p>
          <a:p>
            <a:pPr algn="ctr"/>
            <a:r>
              <a:rPr lang="en-US" sz="2000" b="1"/>
              <a:t>Turn and talk to your partner about your drawings and number bonds.  Do they look alike?  Are your sets of socks different?</a:t>
            </a:r>
          </a:p>
          <a:p>
            <a:pPr algn="ctr"/>
            <a:endParaRPr lang="en-US" sz="2000" b="1"/>
          </a:p>
          <a:p>
            <a:pPr algn="ctr"/>
            <a:r>
              <a:rPr lang="en-US" sz="2000" b="1"/>
              <a:t>Turn your paper over and show the story a different way.</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483330" name="Picture 2" descr="http://images.onlinelabels.com/images/clip-art/FunDraw_dot_com/FunDraw_dot_com_Cartoon_Cat_In_Rainbow_Socks.png"/>
          <p:cNvPicPr>
            <a:picLocks noChangeAspect="1" noChangeArrowheads="1"/>
          </p:cNvPicPr>
          <p:nvPr/>
        </p:nvPicPr>
        <p:blipFill>
          <a:blip r:embed="rId3" cstate="print"/>
          <a:srcRect/>
          <a:stretch>
            <a:fillRect/>
          </a:stretch>
        </p:blipFill>
        <p:spPr bwMode="auto">
          <a:xfrm>
            <a:off x="152400" y="3965825"/>
            <a:ext cx="2438400" cy="2739775"/>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82" name="Picture 6"/>
          <p:cNvPicPr>
            <a:picLocks noChangeAspect="1" noChangeArrowheads="1"/>
          </p:cNvPicPr>
          <p:nvPr/>
        </p:nvPicPr>
        <p:blipFill>
          <a:blip r:embed="rId3" cstate="print"/>
          <a:srcRect/>
          <a:stretch>
            <a:fillRect/>
          </a:stretch>
        </p:blipFill>
        <p:spPr bwMode="auto">
          <a:xfrm>
            <a:off x="3276600" y="5867400"/>
            <a:ext cx="609600" cy="688848"/>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sp>
        <p:nvSpPr>
          <p:cNvPr id="39" name="TextBox 38"/>
          <p:cNvSpPr txBox="1"/>
          <p:nvPr/>
        </p:nvSpPr>
        <p:spPr>
          <a:xfrm>
            <a:off x="685800" y="914400"/>
            <a:ext cx="7696200" cy="1323439"/>
          </a:xfrm>
          <a:prstGeom prst="rect">
            <a:avLst/>
          </a:prstGeom>
          <a:noFill/>
        </p:spPr>
        <p:txBody>
          <a:bodyPr wrap="square" rtlCol="0">
            <a:spAutoFit/>
          </a:bodyPr>
          <a:lstStyle/>
          <a:p>
            <a:pPr algn="ctr"/>
            <a:r>
              <a:rPr lang="en-US" sz="2000" b="1"/>
              <a:t>Lee had 9 blocks.  Hold up 9 fingers to show how many blocks she had.  Show me the Math Way!  5 of her blocks were red, and the rest were blue.  Show me her red blocks with your fingers.  How many?  Show me her blue blocks.  How did you know?  Draw a number bond!</a:t>
            </a:r>
          </a:p>
        </p:txBody>
      </p:sp>
      <p:pic>
        <p:nvPicPr>
          <p:cNvPr id="485378" name="Picture 2" descr="http://free.clipartof.com/9-Free-Clip-Art-Of-A-Happy-Blond-Girl-In-A-Pink-Polka-Dot-Dress.jpg"/>
          <p:cNvPicPr>
            <a:picLocks noChangeAspect="1" noChangeArrowheads="1"/>
          </p:cNvPicPr>
          <p:nvPr/>
        </p:nvPicPr>
        <p:blipFill>
          <a:blip r:embed="rId4" cstate="print"/>
          <a:srcRect/>
          <a:stretch>
            <a:fillRect/>
          </a:stretch>
        </p:blipFill>
        <p:spPr bwMode="auto">
          <a:xfrm flipH="1">
            <a:off x="6629400" y="3483429"/>
            <a:ext cx="1905000" cy="2993571"/>
          </a:xfrm>
          <a:prstGeom prst="rect">
            <a:avLst/>
          </a:prstGeom>
          <a:noFill/>
        </p:spPr>
      </p:pic>
      <p:pic>
        <p:nvPicPr>
          <p:cNvPr id="485380" name="Picture 4" descr="http://www.clipartbest.com/cliparts/McL/k66/McLk66eni.gif"/>
          <p:cNvPicPr>
            <a:picLocks noChangeAspect="1" noChangeArrowheads="1"/>
          </p:cNvPicPr>
          <p:nvPr/>
        </p:nvPicPr>
        <p:blipFill>
          <a:blip r:embed="rId5" cstate="print"/>
          <a:srcRect/>
          <a:stretch>
            <a:fillRect/>
          </a:stretch>
        </p:blipFill>
        <p:spPr bwMode="auto">
          <a:xfrm>
            <a:off x="304800" y="5012182"/>
            <a:ext cx="2133600" cy="1521968"/>
          </a:xfrm>
          <a:prstGeom prst="rect">
            <a:avLst/>
          </a:prstGeom>
          <a:noFill/>
        </p:spPr>
      </p:pic>
      <p:sp>
        <p:nvSpPr>
          <p:cNvPr id="16" name="Rectangle 15"/>
          <p:cNvSpPr/>
          <p:nvPr/>
        </p:nvSpPr>
        <p:spPr>
          <a:xfrm>
            <a:off x="1828800" y="5715000"/>
            <a:ext cx="609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5381" name="Picture 5"/>
          <p:cNvPicPr>
            <a:picLocks noChangeAspect="1" noChangeArrowheads="1"/>
          </p:cNvPicPr>
          <p:nvPr/>
        </p:nvPicPr>
        <p:blipFill>
          <a:blip r:embed="rId6" cstate="print"/>
          <a:srcRect/>
          <a:stretch>
            <a:fillRect/>
          </a:stretch>
        </p:blipFill>
        <p:spPr bwMode="auto">
          <a:xfrm>
            <a:off x="1828800" y="5029200"/>
            <a:ext cx="1447800" cy="1585686"/>
          </a:xfrm>
          <a:prstGeom prst="rect">
            <a:avLst/>
          </a:prstGeom>
          <a:noFill/>
          <a:ln w="9525">
            <a:noFill/>
            <a:miter lim="800000"/>
            <a:headEnd/>
            <a:tailEnd/>
          </a:ln>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sp>
        <p:nvSpPr>
          <p:cNvPr id="39" name="TextBox 38"/>
          <p:cNvSpPr txBox="1"/>
          <p:nvPr/>
        </p:nvSpPr>
        <p:spPr>
          <a:xfrm>
            <a:off x="914400" y="838200"/>
            <a:ext cx="7315200" cy="769441"/>
          </a:xfrm>
          <a:prstGeom prst="rect">
            <a:avLst/>
          </a:prstGeom>
          <a:noFill/>
        </p:spPr>
        <p:txBody>
          <a:bodyPr wrap="square" rtlCol="0">
            <a:spAutoFit/>
          </a:bodyPr>
          <a:lstStyle/>
          <a:p>
            <a:pPr algn="ctr"/>
            <a:r>
              <a:rPr lang="en-US" sz="2200" b="1">
                <a:solidFill>
                  <a:srgbClr val="0000FF"/>
                </a:solidFill>
              </a:rPr>
              <a:t>Take out your linking cubes and put them in a stick.  Use you</a:t>
            </a:r>
          </a:p>
          <a:p>
            <a:pPr algn="ctr"/>
            <a:r>
              <a:rPr lang="en-US" sz="2200" b="1">
                <a:solidFill>
                  <a:srgbClr val="0000FF"/>
                </a:solidFill>
              </a:rPr>
              <a:t>blue cubes first.  How many cubes are in your stick?</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601280" y="2739074"/>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025491"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483525" y="2735700"/>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926013" y="2730066"/>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377068" y="2716935"/>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824327" y="2709241"/>
            <a:ext cx="647700" cy="647700"/>
          </a:xfrm>
          <a:prstGeom prst="rect">
            <a:avLst/>
          </a:prstGeom>
          <a:noFill/>
        </p:spPr>
      </p:pic>
      <p:pic>
        <p:nvPicPr>
          <p:cNvPr id="487432"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sp>
        <p:nvSpPr>
          <p:cNvPr id="10" name="TextBox 9"/>
          <p:cNvSpPr txBox="1"/>
          <p:nvPr/>
        </p:nvSpPr>
        <p:spPr>
          <a:xfrm>
            <a:off x="938212" y="927753"/>
            <a:ext cx="7315200" cy="769441"/>
          </a:xfrm>
          <a:prstGeom prst="rect">
            <a:avLst/>
          </a:prstGeom>
          <a:noFill/>
        </p:spPr>
        <p:txBody>
          <a:bodyPr wrap="square" rtlCol="0">
            <a:spAutoFit/>
          </a:bodyPr>
          <a:lstStyle/>
          <a:p>
            <a:pPr algn="ctr"/>
            <a:r>
              <a:rPr lang="en-US" sz="2200" b="1">
                <a:solidFill>
                  <a:srgbClr val="FF0000"/>
                </a:solidFill>
              </a:rPr>
              <a:t>Take off 1 red cube.  Do you still have 9 cubes in all?</a:t>
            </a:r>
          </a:p>
          <a:p>
            <a:pPr algn="ctr"/>
            <a:r>
              <a:rPr lang="en-US" sz="2200" b="1">
                <a:solidFill>
                  <a:srgbClr val="FF0000"/>
                </a:solidFill>
              </a:rPr>
              <a:t>What are the parts now?  Draw the number bond.</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601280" y="2739074"/>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025491"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483525" y="2735700"/>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926013" y="2730066"/>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377068" y="2716935"/>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Tree>
    <p:extLst>
      <p:ext uri="{BB962C8B-B14F-4D97-AF65-F5344CB8AC3E}">
        <p14:creationId xmlns:p14="http://schemas.microsoft.com/office/powerpoint/2010/main" val="581664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601280" y="2739074"/>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025491"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483525" y="2735700"/>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926013" y="2730066"/>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72687"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25" name="TextBox 24"/>
          <p:cNvSpPr txBox="1"/>
          <p:nvPr/>
        </p:nvSpPr>
        <p:spPr>
          <a:xfrm>
            <a:off x="914400" y="799916"/>
            <a:ext cx="7315200" cy="1107996"/>
          </a:xfrm>
          <a:prstGeom prst="rect">
            <a:avLst/>
          </a:prstGeom>
          <a:noFill/>
        </p:spPr>
        <p:txBody>
          <a:bodyPr wrap="square" rtlCol="0">
            <a:spAutoFit/>
          </a:bodyPr>
          <a:lstStyle/>
          <a:p>
            <a:pPr algn="ctr"/>
            <a:r>
              <a:rPr lang="en-US" sz="2200" b="1">
                <a:solidFill>
                  <a:srgbClr val="009900"/>
                </a:solidFill>
              </a:rPr>
              <a:t>Take another cube off your long stick, and put it</a:t>
            </a:r>
          </a:p>
          <a:p>
            <a:pPr algn="ctr"/>
            <a:r>
              <a:rPr lang="en-US" sz="2200" b="1">
                <a:solidFill>
                  <a:srgbClr val="009900"/>
                </a:solidFill>
              </a:rPr>
              <a:t>together with the 1 cube.  Do we still have 9 cubes?</a:t>
            </a:r>
          </a:p>
          <a:p>
            <a:pPr algn="ctr"/>
            <a:r>
              <a:rPr lang="en-US" sz="2200" b="1">
                <a:solidFill>
                  <a:srgbClr val="009900"/>
                </a:solidFill>
              </a:rPr>
              <a:t>What are our new parts?  Draw the number bond!</a:t>
            </a:r>
          </a:p>
        </p:txBody>
      </p:sp>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Tree>
    <p:extLst>
      <p:ext uri="{BB962C8B-B14F-4D97-AF65-F5344CB8AC3E}">
        <p14:creationId xmlns:p14="http://schemas.microsoft.com/office/powerpoint/2010/main" val="1207927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601280" y="2739074"/>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025491"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483525" y="2735700"/>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226117" y="2734428"/>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84151"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19" name="TextBox 18"/>
          <p:cNvSpPr txBox="1"/>
          <p:nvPr/>
        </p:nvSpPr>
        <p:spPr>
          <a:xfrm>
            <a:off x="914400" y="787484"/>
            <a:ext cx="7315200" cy="1107996"/>
          </a:xfrm>
          <a:prstGeom prst="rect">
            <a:avLst/>
          </a:prstGeom>
          <a:noFill/>
        </p:spPr>
        <p:txBody>
          <a:bodyPr wrap="square" rtlCol="0">
            <a:spAutoFit/>
          </a:bodyPr>
          <a:lstStyle/>
          <a:p>
            <a:pPr algn="ctr"/>
            <a:r>
              <a:rPr lang="en-US" sz="2200" b="1">
                <a:solidFill>
                  <a:srgbClr val="0000FF"/>
                </a:solidFill>
              </a:rPr>
              <a:t>Take another cube off your long stick, and put it</a:t>
            </a:r>
          </a:p>
          <a:p>
            <a:pPr algn="ctr"/>
            <a:r>
              <a:rPr lang="en-US" sz="2200" b="1">
                <a:solidFill>
                  <a:srgbClr val="0000FF"/>
                </a:solidFill>
              </a:rPr>
              <a:t>together with the 2 cubes.  Do we still have 9 cubes?</a:t>
            </a:r>
          </a:p>
          <a:p>
            <a:pPr algn="ctr"/>
            <a:r>
              <a:rPr lang="en-US" sz="2200" b="1">
                <a:solidFill>
                  <a:srgbClr val="0000FF"/>
                </a:solidFill>
              </a:rPr>
              <a:t>What are our new parts?  Draw the number bond!</a:t>
            </a:r>
          </a:p>
        </p:txBody>
      </p:sp>
    </p:spTree>
    <p:extLst>
      <p:ext uri="{BB962C8B-B14F-4D97-AF65-F5344CB8AC3E}">
        <p14:creationId xmlns:p14="http://schemas.microsoft.com/office/powerpoint/2010/main" val="246220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601280" y="2739074"/>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025491"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781588" y="2745535"/>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226117" y="2734428"/>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84151"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25" name="TextBox 24"/>
          <p:cNvSpPr txBox="1"/>
          <p:nvPr/>
        </p:nvSpPr>
        <p:spPr>
          <a:xfrm>
            <a:off x="914400" y="787484"/>
            <a:ext cx="7315200" cy="1107996"/>
          </a:xfrm>
          <a:prstGeom prst="rect">
            <a:avLst/>
          </a:prstGeom>
          <a:noFill/>
        </p:spPr>
        <p:txBody>
          <a:bodyPr wrap="square" rtlCol="0">
            <a:spAutoFit/>
          </a:bodyPr>
          <a:lstStyle/>
          <a:p>
            <a:pPr algn="ctr"/>
            <a:r>
              <a:rPr lang="en-US" sz="2200" b="1">
                <a:solidFill>
                  <a:srgbClr val="FF0000"/>
                </a:solidFill>
              </a:rPr>
              <a:t>Take another cube off your long stick, and put it</a:t>
            </a:r>
          </a:p>
          <a:p>
            <a:pPr algn="ctr"/>
            <a:r>
              <a:rPr lang="en-US" sz="2200" b="1">
                <a:solidFill>
                  <a:srgbClr val="FF0000"/>
                </a:solidFill>
              </a:rPr>
              <a:t>together with the 3 cubes.  Do we still have 9 cubes?</a:t>
            </a:r>
          </a:p>
          <a:p>
            <a:pPr algn="ctr"/>
            <a:r>
              <a:rPr lang="en-US" sz="2200" b="1">
                <a:solidFill>
                  <a:srgbClr val="FF0000"/>
                </a:solidFill>
              </a:rPr>
              <a:t>What are our new parts?  Draw the number bond!</a:t>
            </a:r>
          </a:p>
        </p:txBody>
      </p:sp>
    </p:spTree>
    <p:extLst>
      <p:ext uri="{BB962C8B-B14F-4D97-AF65-F5344CB8AC3E}">
        <p14:creationId xmlns:p14="http://schemas.microsoft.com/office/powerpoint/2010/main" val="2781601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601280" y="2739074"/>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5328698"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781588" y="2745535"/>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226117" y="2734428"/>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84151"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19" name="TextBox 18"/>
          <p:cNvSpPr txBox="1"/>
          <p:nvPr/>
        </p:nvSpPr>
        <p:spPr>
          <a:xfrm>
            <a:off x="914400" y="802123"/>
            <a:ext cx="7315200" cy="1107996"/>
          </a:xfrm>
          <a:prstGeom prst="rect">
            <a:avLst/>
          </a:prstGeom>
          <a:noFill/>
        </p:spPr>
        <p:txBody>
          <a:bodyPr wrap="square" rtlCol="0">
            <a:spAutoFit/>
          </a:bodyPr>
          <a:lstStyle/>
          <a:p>
            <a:pPr algn="ctr"/>
            <a:r>
              <a:rPr lang="en-US" sz="2200" b="1">
                <a:solidFill>
                  <a:srgbClr val="009900"/>
                </a:solidFill>
              </a:rPr>
              <a:t>Take another cube off your long stick, and put it</a:t>
            </a:r>
          </a:p>
          <a:p>
            <a:pPr algn="ctr"/>
            <a:r>
              <a:rPr lang="en-US" sz="2200" b="1">
                <a:solidFill>
                  <a:srgbClr val="009900"/>
                </a:solidFill>
              </a:rPr>
              <a:t>together with the 4 cubes.  Do we still have 9 cubes?</a:t>
            </a:r>
          </a:p>
          <a:p>
            <a:pPr algn="ctr"/>
            <a:r>
              <a:rPr lang="en-US" sz="2200" b="1">
                <a:solidFill>
                  <a:srgbClr val="009900"/>
                </a:solidFill>
              </a:rPr>
              <a:t>What are our new parts?  Draw the number bond!</a:t>
            </a:r>
          </a:p>
        </p:txBody>
      </p:sp>
    </p:spTree>
    <p:extLst>
      <p:ext uri="{BB962C8B-B14F-4D97-AF65-F5344CB8AC3E}">
        <p14:creationId xmlns:p14="http://schemas.microsoft.com/office/powerpoint/2010/main" val="1264784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167687" y="2739074"/>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868528" y="2751996"/>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5328698"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781588" y="2745535"/>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226117" y="2734428"/>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84151"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25" name="TextBox 24"/>
          <p:cNvSpPr txBox="1"/>
          <p:nvPr/>
        </p:nvSpPr>
        <p:spPr>
          <a:xfrm>
            <a:off x="914400" y="785558"/>
            <a:ext cx="7315200" cy="1107996"/>
          </a:xfrm>
          <a:prstGeom prst="rect">
            <a:avLst/>
          </a:prstGeom>
          <a:noFill/>
        </p:spPr>
        <p:txBody>
          <a:bodyPr wrap="square" rtlCol="0">
            <a:spAutoFit/>
          </a:bodyPr>
          <a:lstStyle/>
          <a:p>
            <a:pPr algn="ctr"/>
            <a:r>
              <a:rPr lang="en-US" sz="2200" b="1">
                <a:solidFill>
                  <a:srgbClr val="0000FF"/>
                </a:solidFill>
              </a:rPr>
              <a:t>Take another cube off your long stick, and put it</a:t>
            </a:r>
          </a:p>
          <a:p>
            <a:pPr algn="ctr"/>
            <a:r>
              <a:rPr lang="en-US" sz="2200" b="1">
                <a:solidFill>
                  <a:srgbClr val="0000FF"/>
                </a:solidFill>
              </a:rPr>
              <a:t>together with the 5 cubes.  Do we still have 9 cubes?</a:t>
            </a:r>
          </a:p>
          <a:p>
            <a:pPr algn="ctr"/>
            <a:r>
              <a:rPr lang="en-US" sz="2200" b="1">
                <a:solidFill>
                  <a:srgbClr val="0000FF"/>
                </a:solidFill>
              </a:rPr>
              <a:t>What are our new parts?  Draw the number bond!</a:t>
            </a:r>
          </a:p>
        </p:txBody>
      </p:sp>
    </p:spTree>
    <p:extLst>
      <p:ext uri="{BB962C8B-B14F-4D97-AF65-F5344CB8AC3E}">
        <p14:creationId xmlns:p14="http://schemas.microsoft.com/office/powerpoint/2010/main" val="265457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77624" y="2508504"/>
            <a:ext cx="4855964" cy="1487734"/>
          </a:xfrm>
          <a:prstGeom prst="rect">
            <a:avLst/>
          </a:prstGeom>
        </p:spPr>
      </p:pic>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12 is 13.  Say “thirteen.”  </a:t>
            </a:r>
          </a:p>
          <a:p>
            <a:pPr algn="ctr"/>
            <a:r>
              <a:rPr lang="en-US" sz="2000" b="1">
                <a:solidFill>
                  <a:srgbClr val="0000FF"/>
                </a:solidFill>
              </a:rPr>
              <a:t>How many beads do you see?</a:t>
            </a:r>
          </a:p>
        </p:txBody>
      </p:sp>
    </p:spTree>
    <p:extLst>
      <p:ext uri="{BB962C8B-B14F-4D97-AF65-F5344CB8AC3E}">
        <p14:creationId xmlns:p14="http://schemas.microsoft.com/office/powerpoint/2010/main" val="17015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734094" y="2745535"/>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408358" y="2758457"/>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868528" y="2751996"/>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5328698"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781588" y="2745535"/>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226117" y="2734428"/>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84151"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19" name="TextBox 18"/>
          <p:cNvSpPr txBox="1"/>
          <p:nvPr/>
        </p:nvSpPr>
        <p:spPr>
          <a:xfrm>
            <a:off x="914400" y="754519"/>
            <a:ext cx="7315200" cy="1107996"/>
          </a:xfrm>
          <a:prstGeom prst="rect">
            <a:avLst/>
          </a:prstGeom>
          <a:noFill/>
        </p:spPr>
        <p:txBody>
          <a:bodyPr wrap="square" rtlCol="0">
            <a:spAutoFit/>
          </a:bodyPr>
          <a:lstStyle/>
          <a:p>
            <a:pPr algn="ctr"/>
            <a:r>
              <a:rPr lang="en-US" sz="2200" b="1">
                <a:solidFill>
                  <a:srgbClr val="FF0000"/>
                </a:solidFill>
              </a:rPr>
              <a:t>Take another cube off your long stick, and put it</a:t>
            </a:r>
          </a:p>
          <a:p>
            <a:pPr algn="ctr"/>
            <a:r>
              <a:rPr lang="en-US" sz="2200" b="1">
                <a:solidFill>
                  <a:srgbClr val="FF0000"/>
                </a:solidFill>
              </a:rPr>
              <a:t>together with the 6 cubes.  Do we still have 9 cubes?</a:t>
            </a:r>
          </a:p>
          <a:p>
            <a:pPr algn="ctr"/>
            <a:r>
              <a:rPr lang="en-US" sz="2200" b="1">
                <a:solidFill>
                  <a:srgbClr val="FF0000"/>
                </a:solidFill>
              </a:rPr>
              <a:t>What are our new parts?  Draw the number bond!</a:t>
            </a:r>
          </a:p>
        </p:txBody>
      </p:sp>
    </p:spTree>
    <p:extLst>
      <p:ext uri="{BB962C8B-B14F-4D97-AF65-F5344CB8AC3E}">
        <p14:creationId xmlns:p14="http://schemas.microsoft.com/office/powerpoint/2010/main" val="1787631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286834" y="2751996"/>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965965" y="2758457"/>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408358" y="2758457"/>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868528" y="2751996"/>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5328698" y="2745535"/>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781588" y="2745535"/>
            <a:ext cx="647700" cy="6477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226117" y="2734428"/>
            <a:ext cx="647700" cy="6477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6684151" y="2719031"/>
            <a:ext cx="647700" cy="6477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7115175" y="2709092"/>
            <a:ext cx="647700" cy="647700"/>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3"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
        <p:nvSpPr>
          <p:cNvPr id="25" name="TextBox 24"/>
          <p:cNvSpPr txBox="1"/>
          <p:nvPr/>
        </p:nvSpPr>
        <p:spPr>
          <a:xfrm>
            <a:off x="877888" y="784253"/>
            <a:ext cx="7315200" cy="1107996"/>
          </a:xfrm>
          <a:prstGeom prst="rect">
            <a:avLst/>
          </a:prstGeom>
          <a:noFill/>
        </p:spPr>
        <p:txBody>
          <a:bodyPr wrap="square" rtlCol="0">
            <a:spAutoFit/>
          </a:bodyPr>
          <a:lstStyle/>
          <a:p>
            <a:pPr algn="ctr"/>
            <a:r>
              <a:rPr lang="en-US" sz="2200" b="1">
                <a:solidFill>
                  <a:srgbClr val="009900"/>
                </a:solidFill>
              </a:rPr>
              <a:t>Take another cube off your long stick, and put it</a:t>
            </a:r>
          </a:p>
          <a:p>
            <a:pPr algn="ctr"/>
            <a:r>
              <a:rPr lang="en-US" sz="2200" b="1">
                <a:solidFill>
                  <a:srgbClr val="009900"/>
                </a:solidFill>
              </a:rPr>
              <a:t>together with the 7 cubes.  Do we still have 9 cubes?</a:t>
            </a:r>
          </a:p>
          <a:p>
            <a:pPr algn="ctr"/>
            <a:r>
              <a:rPr lang="en-US" sz="2200" b="1">
                <a:solidFill>
                  <a:srgbClr val="009900"/>
                </a:solidFill>
              </a:rPr>
              <a:t>What are our new parts?  Draw the number bond!</a:t>
            </a:r>
          </a:p>
        </p:txBody>
      </p:sp>
    </p:spTree>
    <p:extLst>
      <p:ext uri="{BB962C8B-B14F-4D97-AF65-F5344CB8AC3E}">
        <p14:creationId xmlns:p14="http://schemas.microsoft.com/office/powerpoint/2010/main" val="3230146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26</a:t>
            </a:r>
          </a:p>
        </p:txBody>
      </p:sp>
      <p:sp>
        <p:nvSpPr>
          <p:cNvPr id="39" name="TextBox 38"/>
          <p:cNvSpPr txBox="1"/>
          <p:nvPr/>
        </p:nvSpPr>
        <p:spPr>
          <a:xfrm>
            <a:off x="914400" y="838200"/>
            <a:ext cx="7315200" cy="1446550"/>
          </a:xfrm>
          <a:prstGeom prst="rect">
            <a:avLst/>
          </a:prstGeom>
          <a:noFill/>
        </p:spPr>
        <p:txBody>
          <a:bodyPr wrap="square" rtlCol="0">
            <a:spAutoFit/>
          </a:bodyPr>
          <a:lstStyle/>
          <a:p>
            <a:pPr algn="ctr"/>
            <a:r>
              <a:rPr lang="en-US" sz="2200" b="1">
                <a:solidFill>
                  <a:srgbClr val="0000FF"/>
                </a:solidFill>
              </a:rPr>
              <a:t>Put your 9-sticks back together again.</a:t>
            </a:r>
          </a:p>
          <a:p>
            <a:pPr algn="ctr"/>
            <a:r>
              <a:rPr lang="en-US" sz="2200" b="1"/>
              <a:t>Work with your friend to find hidden partner inside 9.</a:t>
            </a:r>
          </a:p>
          <a:p>
            <a:pPr algn="ctr"/>
            <a:r>
              <a:rPr lang="en-US" sz="2200" b="1"/>
              <a:t>Could you think of a story to tell about the cubes?</a:t>
            </a:r>
          </a:p>
          <a:p>
            <a:pPr algn="ctr"/>
            <a:r>
              <a:rPr lang="en-US" sz="2200" b="1"/>
              <a:t>Be sure to write each set of partners in number bonds!</a:t>
            </a:r>
          </a:p>
        </p:txBody>
      </p:sp>
      <p:pic>
        <p:nvPicPr>
          <p:cNvPr id="487426"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438400" y="2743200"/>
            <a:ext cx="647700" cy="647700"/>
          </a:xfrm>
          <a:prstGeom prst="rect">
            <a:avLst/>
          </a:prstGeom>
          <a:noFill/>
        </p:spPr>
      </p:pic>
      <p:pic>
        <p:nvPicPr>
          <p:cNvPr id="17"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2895600" y="2743200"/>
            <a:ext cx="647700" cy="647700"/>
          </a:xfrm>
          <a:prstGeom prst="rect">
            <a:avLst/>
          </a:prstGeom>
          <a:noFill/>
        </p:spPr>
      </p:pic>
      <p:pic>
        <p:nvPicPr>
          <p:cNvPr id="18"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352800" y="2743200"/>
            <a:ext cx="647700" cy="647700"/>
          </a:xfrm>
          <a:prstGeom prst="rect">
            <a:avLst/>
          </a:prstGeom>
          <a:noFill/>
        </p:spPr>
      </p:pic>
      <p:pic>
        <p:nvPicPr>
          <p:cNvPr id="20"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3810000" y="2743200"/>
            <a:ext cx="647700" cy="647700"/>
          </a:xfrm>
          <a:prstGeom prst="rect">
            <a:avLst/>
          </a:prstGeom>
          <a:noFill/>
        </p:spPr>
      </p:pic>
      <p:pic>
        <p:nvPicPr>
          <p:cNvPr id="21" name="Picture 2" descr="https://lessonpix.com/drawings/27620/100x100/Counting+Cube.png"/>
          <p:cNvPicPr>
            <a:picLocks noChangeAspect="1" noChangeArrowheads="1"/>
          </p:cNvPicPr>
          <p:nvPr/>
        </p:nvPicPr>
        <p:blipFill>
          <a:blip r:embed="rId3" cstate="print"/>
          <a:srcRect/>
          <a:stretch>
            <a:fillRect/>
          </a:stretch>
        </p:blipFill>
        <p:spPr bwMode="auto">
          <a:xfrm rot="5400000">
            <a:off x="4267200" y="2743200"/>
            <a:ext cx="647700" cy="647700"/>
          </a:xfrm>
          <a:prstGeom prst="rect">
            <a:avLst/>
          </a:prstGeom>
          <a:noFill/>
        </p:spPr>
      </p:pic>
      <p:pic>
        <p:nvPicPr>
          <p:cNvPr id="487430" name="Picture 6" descr="http://lessonpix.com/drawings/27617/100x100/Counting+Cube.png"/>
          <p:cNvPicPr>
            <a:picLocks noChangeAspect="1" noChangeArrowheads="1"/>
          </p:cNvPicPr>
          <p:nvPr/>
        </p:nvPicPr>
        <p:blipFill>
          <a:blip r:embed="rId4" cstate="print"/>
          <a:srcRect/>
          <a:stretch>
            <a:fillRect/>
          </a:stretch>
        </p:blipFill>
        <p:spPr bwMode="auto">
          <a:xfrm rot="5400000">
            <a:off x="4724400" y="2743200"/>
            <a:ext cx="609600" cy="609600"/>
          </a:xfrm>
          <a:prstGeom prst="rect">
            <a:avLst/>
          </a:prstGeom>
          <a:noFill/>
        </p:spPr>
      </p:pic>
      <p:pic>
        <p:nvPicPr>
          <p:cNvPr id="22"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105400" y="2743200"/>
            <a:ext cx="609600" cy="609600"/>
          </a:xfrm>
          <a:prstGeom prst="rect">
            <a:avLst/>
          </a:prstGeom>
          <a:noFill/>
        </p:spPr>
      </p:pic>
      <p:pic>
        <p:nvPicPr>
          <p:cNvPr id="23"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486400" y="2743200"/>
            <a:ext cx="609600" cy="609600"/>
          </a:xfrm>
          <a:prstGeom prst="rect">
            <a:avLst/>
          </a:prstGeom>
          <a:noFill/>
        </p:spPr>
      </p:pic>
      <p:pic>
        <p:nvPicPr>
          <p:cNvPr id="24" name="Picture 6" descr="http://lessonpix.com/drawings/27617/100x100/Counting+Cube.png"/>
          <p:cNvPicPr>
            <a:picLocks noChangeAspect="1" noChangeArrowheads="1"/>
          </p:cNvPicPr>
          <p:nvPr/>
        </p:nvPicPr>
        <p:blipFill>
          <a:blip r:embed="rId4" cstate="print"/>
          <a:srcRect/>
          <a:stretch>
            <a:fillRect/>
          </a:stretch>
        </p:blipFill>
        <p:spPr bwMode="auto">
          <a:xfrm rot="5400000">
            <a:off x="5867400" y="2743200"/>
            <a:ext cx="609600" cy="609600"/>
          </a:xfrm>
          <a:prstGeom prst="rect">
            <a:avLst/>
          </a:prstGeom>
          <a:noFill/>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9" name="Picture 8" descr="http://www.clipartbest.com/cliparts/dc7/o55/dc7o558Mi.png"/>
          <p:cNvPicPr>
            <a:picLocks noChangeAspect="1" noChangeArrowheads="1"/>
          </p:cNvPicPr>
          <p:nvPr/>
        </p:nvPicPr>
        <p:blipFill>
          <a:blip r:embed="rId5" cstate="print"/>
          <a:srcRect/>
          <a:stretch>
            <a:fillRect/>
          </a:stretch>
        </p:blipFill>
        <p:spPr bwMode="auto">
          <a:xfrm>
            <a:off x="460376" y="5112729"/>
            <a:ext cx="8150224" cy="1488174"/>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8450" name="Picture 2"/>
          <p:cNvPicPr>
            <a:picLocks noChangeAspect="1" noChangeArrowheads="1"/>
          </p:cNvPicPr>
          <p:nvPr/>
        </p:nvPicPr>
        <p:blipFill>
          <a:blip r:embed="rId3" cstate="print"/>
          <a:srcRect/>
          <a:stretch>
            <a:fillRect/>
          </a:stretch>
        </p:blipFill>
        <p:spPr bwMode="auto">
          <a:xfrm>
            <a:off x="228600" y="228600"/>
            <a:ext cx="8610600" cy="438150"/>
          </a:xfrm>
          <a:prstGeom prst="rect">
            <a:avLst/>
          </a:prstGeom>
          <a:noFill/>
          <a:ln w="9525">
            <a:noFill/>
            <a:miter lim="800000"/>
            <a:headEnd/>
            <a:tailEnd/>
          </a:ln>
        </p:spPr>
      </p:pic>
      <p:pic>
        <p:nvPicPr>
          <p:cNvPr id="488451" name="Picture 3"/>
          <p:cNvPicPr>
            <a:picLocks noChangeAspect="1" noChangeArrowheads="1"/>
          </p:cNvPicPr>
          <p:nvPr/>
        </p:nvPicPr>
        <p:blipFill>
          <a:blip r:embed="rId4" cstate="print"/>
          <a:srcRect/>
          <a:stretch>
            <a:fillRect/>
          </a:stretch>
        </p:blipFill>
        <p:spPr bwMode="auto">
          <a:xfrm>
            <a:off x="2133600" y="685800"/>
            <a:ext cx="5334000" cy="587301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8450" name="Picture 2"/>
          <p:cNvPicPr>
            <a:picLocks noChangeAspect="1" noChangeArrowheads="1"/>
          </p:cNvPicPr>
          <p:nvPr/>
        </p:nvPicPr>
        <p:blipFill>
          <a:blip r:embed="rId3" cstate="print"/>
          <a:srcRect/>
          <a:stretch>
            <a:fillRect/>
          </a:stretch>
        </p:blipFill>
        <p:spPr bwMode="auto">
          <a:xfrm>
            <a:off x="228600" y="228600"/>
            <a:ext cx="8610600" cy="438150"/>
          </a:xfrm>
          <a:prstGeom prst="rect">
            <a:avLst/>
          </a:prstGeom>
          <a:noFill/>
          <a:ln w="9525">
            <a:noFill/>
            <a:miter lim="800000"/>
            <a:headEnd/>
            <a:tailEnd/>
          </a:ln>
        </p:spPr>
      </p:pic>
      <p:pic>
        <p:nvPicPr>
          <p:cNvPr id="2" name="Picture 1">
            <a:extLst>
              <a:ext uri="{FF2B5EF4-FFF2-40B4-BE49-F238E27FC236}">
                <a16:creationId xmlns:a16="http://schemas.microsoft.com/office/drawing/2014/main" id="{E0F8E1E4-6336-4BDC-AD2F-2E3B8A3A50B4}"/>
              </a:ext>
            </a:extLst>
          </p:cNvPr>
          <p:cNvPicPr>
            <a:picLocks noChangeAspect="1"/>
          </p:cNvPicPr>
          <p:nvPr/>
        </p:nvPicPr>
        <p:blipFill>
          <a:blip r:embed="rId4"/>
          <a:stretch>
            <a:fillRect/>
          </a:stretch>
        </p:blipFill>
        <p:spPr>
          <a:xfrm>
            <a:off x="1981200" y="648875"/>
            <a:ext cx="5181600" cy="5980525"/>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9" name="Picture 8"/>
          <p:cNvPicPr>
            <a:picLocks noChangeAspect="1"/>
          </p:cNvPicPr>
          <p:nvPr/>
        </p:nvPicPr>
        <p:blipFill>
          <a:blip r:embed="rId4"/>
          <a:stretch>
            <a:fillRect/>
          </a:stretch>
        </p:blipFill>
        <p:spPr>
          <a:xfrm>
            <a:off x="2672635" y="1232543"/>
            <a:ext cx="3638439" cy="2998244"/>
          </a:xfrm>
          <a:prstGeom prst="rect">
            <a:avLst/>
          </a:prstGeom>
        </p:spPr>
      </p:pic>
    </p:spTree>
    <p:extLst>
      <p:ext uri="{BB962C8B-B14F-4D97-AF65-F5344CB8AC3E}">
        <p14:creationId xmlns:p14="http://schemas.microsoft.com/office/powerpoint/2010/main" val="93486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4093428"/>
          </a:xfrm>
          <a:prstGeom prst="rect">
            <a:avLst/>
          </a:prstGeom>
          <a:noFill/>
        </p:spPr>
        <p:txBody>
          <a:bodyPr wrap="square" rtlCol="0">
            <a:spAutoFit/>
          </a:bodyPr>
          <a:lstStyle/>
          <a:p>
            <a:pPr algn="ctr"/>
            <a:r>
              <a:rPr lang="en-US" sz="4800" b="1">
                <a:latin typeface="Kristen ITC" panose="03050502040202030202" pitchFamily="66" charset="0"/>
              </a:rPr>
              <a:t>Lesson 27</a:t>
            </a:r>
          </a:p>
          <a:p>
            <a:pPr algn="ctr"/>
            <a:endParaRPr lang="en-US" sz="3600">
              <a:latin typeface="Kristen ITC" panose="03050502040202030202" pitchFamily="66" charset="0"/>
            </a:endParaRPr>
          </a:p>
          <a:p>
            <a:pPr algn="ctr"/>
            <a:endParaRPr lang="en-US" sz="3600">
              <a:latin typeface="Kristen ITC" panose="03050502040202030202" pitchFamily="66" charset="0"/>
            </a:endParaRPr>
          </a:p>
          <a:p>
            <a:pPr algn="ctr"/>
            <a:r>
              <a:rPr lang="en-US" sz="3200">
                <a:latin typeface="Kristen ITC" panose="03050502040202030202" pitchFamily="66" charset="0"/>
              </a:rPr>
              <a:t>I can use number bonds to show composition stories.</a:t>
            </a:r>
          </a:p>
          <a:p>
            <a:pPr algn="ct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7111339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sp>
        <p:nvSpPr>
          <p:cNvPr id="15" name="TextBox 14"/>
          <p:cNvSpPr txBox="1"/>
          <p:nvPr/>
        </p:nvSpPr>
        <p:spPr>
          <a:xfrm>
            <a:off x="1073749" y="1215380"/>
            <a:ext cx="7063715" cy="646331"/>
          </a:xfrm>
          <a:prstGeom prst="rect">
            <a:avLst/>
          </a:prstGeom>
          <a:noFill/>
        </p:spPr>
        <p:txBody>
          <a:bodyPr wrap="square" rtlCol="0">
            <a:spAutoFit/>
          </a:bodyPr>
          <a:lstStyle/>
          <a:p>
            <a:pPr algn="ctr"/>
            <a:r>
              <a:rPr lang="en-US" b="1">
                <a:solidFill>
                  <a:srgbClr val="0000FF"/>
                </a:solidFill>
              </a:rPr>
              <a:t>Let’s review the regular way to say the numbers that come after 10.  Then, we’ll learn some new ones!  Here is 10.</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1028"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7192131" y="3585608"/>
            <a:ext cx="1489514" cy="1530510"/>
          </a:xfrm>
          <a:prstGeom prst="rect">
            <a:avLst/>
          </a:prstGeom>
        </p:spPr>
      </p:pic>
    </p:spTree>
    <p:extLst>
      <p:ext uri="{BB962C8B-B14F-4D97-AF65-F5344CB8AC3E}">
        <p14:creationId xmlns:p14="http://schemas.microsoft.com/office/powerpoint/2010/main" val="3334274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83764" y="2489300"/>
            <a:ext cx="4776474" cy="1526142"/>
          </a:xfrm>
          <a:prstGeom prst="rect">
            <a:avLst/>
          </a:prstGeom>
        </p:spPr>
      </p:pic>
      <p:sp>
        <p:nvSpPr>
          <p:cNvPr id="21" name="TextBox 20"/>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sp>
        <p:nvSpPr>
          <p:cNvPr id="22" name="TextBox 21"/>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10 is 11.  Say “eleven.”  </a:t>
            </a:r>
          </a:p>
          <a:p>
            <a:pPr algn="ctr"/>
            <a:r>
              <a:rPr lang="en-US" sz="2000" b="1">
                <a:solidFill>
                  <a:srgbClr val="0000FF"/>
                </a:solidFill>
              </a:rPr>
              <a:t>How many beads do you see?</a:t>
            </a:r>
          </a:p>
        </p:txBody>
      </p:sp>
      <p:pic>
        <p:nvPicPr>
          <p:cNvPr id="23"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7192131" y="3585608"/>
            <a:ext cx="1489514" cy="153051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43545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4"/>
          <a:stretch>
            <a:fillRect/>
          </a:stretch>
        </p:blipFill>
        <p:spPr>
          <a:xfrm>
            <a:off x="2197016" y="2466573"/>
            <a:ext cx="4749970" cy="1571595"/>
          </a:xfrm>
          <a:prstGeom prst="rect">
            <a:avLst/>
          </a:prstGeom>
        </p:spPr>
      </p:pic>
      <p:sp>
        <p:nvSpPr>
          <p:cNvPr id="26" name="TextBox 25"/>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8"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stretch>
            <a:fillRect/>
          </a:stretch>
        </p:blipFill>
        <p:spPr>
          <a:xfrm>
            <a:off x="7192131" y="3585608"/>
            <a:ext cx="1489514" cy="1530510"/>
          </a:xfrm>
          <a:prstGeom prst="rect">
            <a:avLst/>
          </a:prstGeom>
        </p:spPr>
      </p:pic>
      <p:sp>
        <p:nvSpPr>
          <p:cNvPr id="30" name="TextBox 29"/>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11 is 12.  Say “twelve.”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26840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4" name="Picture 13"/>
          <p:cNvPicPr>
            <a:picLocks noChangeAspect="1"/>
          </p:cNvPicPr>
          <p:nvPr/>
        </p:nvPicPr>
        <p:blipFill>
          <a:blip r:embed="rId6"/>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410279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77624" y="2508504"/>
            <a:ext cx="4855964" cy="1487734"/>
          </a:xfrm>
          <a:prstGeom prst="rect">
            <a:avLst/>
          </a:prstGeom>
        </p:spPr>
      </p:pic>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12 is 13.  Say “thirteen.”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4311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13 is 14.  Say “fourteen.”  </a:t>
            </a:r>
          </a:p>
          <a:p>
            <a:pPr algn="ctr"/>
            <a:r>
              <a:rPr lang="en-US" sz="2000" b="1">
                <a:solidFill>
                  <a:srgbClr val="0000FF"/>
                </a:solidFill>
              </a:rPr>
              <a:t>How many beads do you see?</a:t>
            </a:r>
          </a:p>
        </p:txBody>
      </p:sp>
      <p:pic>
        <p:nvPicPr>
          <p:cNvPr id="14" name="Picture 13"/>
          <p:cNvPicPr>
            <a:picLocks noChangeAspect="1"/>
          </p:cNvPicPr>
          <p:nvPr/>
        </p:nvPicPr>
        <p:blipFill>
          <a:blip r:embed="rId6"/>
          <a:stretch>
            <a:fillRect/>
          </a:stretch>
        </p:blipFill>
        <p:spPr>
          <a:xfrm>
            <a:off x="2177624" y="2508684"/>
            <a:ext cx="4855964" cy="151232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96123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14 is 15.  Say “fifteen.”  </a:t>
            </a:r>
          </a:p>
          <a:p>
            <a:pPr algn="ctr"/>
            <a:r>
              <a:rPr lang="en-US" sz="2000" b="1">
                <a:solidFill>
                  <a:srgbClr val="0000FF"/>
                </a:solidFill>
              </a:rPr>
              <a:t>How many beads do you see?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413002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15 is 16.  Say “sixteen.”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pic>
        <p:nvPicPr>
          <p:cNvPr id="3" name="Picture 2"/>
          <p:cNvPicPr>
            <a:picLocks noChangeAspect="1"/>
          </p:cNvPicPr>
          <p:nvPr/>
        </p:nvPicPr>
        <p:blipFill>
          <a:blip r:embed="rId6"/>
          <a:stretch>
            <a:fillRect/>
          </a:stretch>
        </p:blipFill>
        <p:spPr>
          <a:xfrm>
            <a:off x="2164372" y="2472512"/>
            <a:ext cx="4869216" cy="1461973"/>
          </a:xfrm>
          <a:prstGeom prst="rect">
            <a:avLst/>
          </a:prstGeom>
        </p:spPr>
      </p:pic>
    </p:spTree>
    <p:extLst>
      <p:ext uri="{BB962C8B-B14F-4D97-AF65-F5344CB8AC3E}">
        <p14:creationId xmlns:p14="http://schemas.microsoft.com/office/powerpoint/2010/main" val="37914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16 is 17.  Say “seventeen.”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pic>
        <p:nvPicPr>
          <p:cNvPr id="4" name="Picture 3"/>
          <p:cNvPicPr>
            <a:picLocks noChangeAspect="1"/>
          </p:cNvPicPr>
          <p:nvPr/>
        </p:nvPicPr>
        <p:blipFill>
          <a:blip r:embed="rId6"/>
          <a:stretch>
            <a:fillRect/>
          </a:stretch>
        </p:blipFill>
        <p:spPr>
          <a:xfrm>
            <a:off x="2088996" y="2492436"/>
            <a:ext cx="4966007" cy="1475408"/>
          </a:xfrm>
          <a:prstGeom prst="rect">
            <a:avLst/>
          </a:prstGeom>
        </p:spPr>
      </p:pic>
    </p:spTree>
    <p:extLst>
      <p:ext uri="{BB962C8B-B14F-4D97-AF65-F5344CB8AC3E}">
        <p14:creationId xmlns:p14="http://schemas.microsoft.com/office/powerpoint/2010/main" val="59307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17 is 18.  Say “eighteen.”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pic>
        <p:nvPicPr>
          <p:cNvPr id="3" name="Picture 2"/>
          <p:cNvPicPr>
            <a:picLocks noChangeAspect="1"/>
          </p:cNvPicPr>
          <p:nvPr/>
        </p:nvPicPr>
        <p:blipFill>
          <a:blip r:embed="rId6"/>
          <a:stretch>
            <a:fillRect/>
          </a:stretch>
        </p:blipFill>
        <p:spPr>
          <a:xfrm>
            <a:off x="2088996" y="2469612"/>
            <a:ext cx="4966007" cy="1544980"/>
          </a:xfrm>
          <a:prstGeom prst="rect">
            <a:avLst/>
          </a:prstGeom>
        </p:spPr>
      </p:pic>
    </p:spTree>
    <p:extLst>
      <p:ext uri="{BB962C8B-B14F-4D97-AF65-F5344CB8AC3E}">
        <p14:creationId xmlns:p14="http://schemas.microsoft.com/office/powerpoint/2010/main" val="31860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18 is 19.  Say “nineteen.”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pic>
        <p:nvPicPr>
          <p:cNvPr id="4" name="Picture 3"/>
          <p:cNvPicPr>
            <a:picLocks noChangeAspect="1"/>
          </p:cNvPicPr>
          <p:nvPr/>
        </p:nvPicPr>
        <p:blipFill>
          <a:blip r:embed="rId6"/>
          <a:stretch>
            <a:fillRect/>
          </a:stretch>
        </p:blipFill>
        <p:spPr>
          <a:xfrm>
            <a:off x="2088996" y="2437172"/>
            <a:ext cx="4966007" cy="1527077"/>
          </a:xfrm>
          <a:prstGeom prst="rect">
            <a:avLst/>
          </a:prstGeom>
        </p:spPr>
      </p:pic>
    </p:spTree>
    <p:extLst>
      <p:ext uri="{BB962C8B-B14F-4D97-AF65-F5344CB8AC3E}">
        <p14:creationId xmlns:p14="http://schemas.microsoft.com/office/powerpoint/2010/main" val="38091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556285" y="1200718"/>
            <a:ext cx="8031431" cy="707886"/>
          </a:xfrm>
          <a:prstGeom prst="rect">
            <a:avLst/>
          </a:prstGeom>
          <a:noFill/>
        </p:spPr>
        <p:txBody>
          <a:bodyPr wrap="square" rtlCol="0">
            <a:spAutoFit/>
          </a:bodyPr>
          <a:lstStyle/>
          <a:p>
            <a:pPr algn="ctr"/>
            <a:r>
              <a:rPr lang="en-US" sz="2000" b="1">
                <a:solidFill>
                  <a:srgbClr val="0000FF"/>
                </a:solidFill>
              </a:rPr>
              <a:t>1 more than 19 is 20.  Say “twenty.”  </a:t>
            </a:r>
          </a:p>
          <a:p>
            <a:pPr algn="ctr"/>
            <a:r>
              <a:rPr lang="en-US" sz="2000" b="1">
                <a:solidFill>
                  <a:srgbClr val="0000FF"/>
                </a:solidFill>
              </a:rPr>
              <a:t>How many beads do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pic>
        <p:nvPicPr>
          <p:cNvPr id="3" name="Picture 2"/>
          <p:cNvPicPr>
            <a:picLocks noChangeAspect="1"/>
          </p:cNvPicPr>
          <p:nvPr/>
        </p:nvPicPr>
        <p:blipFill>
          <a:blip r:embed="rId6"/>
          <a:stretch>
            <a:fillRect/>
          </a:stretch>
        </p:blipFill>
        <p:spPr>
          <a:xfrm>
            <a:off x="2088996" y="2396090"/>
            <a:ext cx="4966007" cy="1564970"/>
          </a:xfrm>
          <a:prstGeom prst="rect">
            <a:avLst/>
          </a:prstGeom>
        </p:spPr>
      </p:pic>
    </p:spTree>
    <p:extLst>
      <p:ext uri="{BB962C8B-B14F-4D97-AF65-F5344CB8AC3E}">
        <p14:creationId xmlns:p14="http://schemas.microsoft.com/office/powerpoint/2010/main" val="10377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83764" y="2739760"/>
            <a:ext cx="4776474" cy="966945"/>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9238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83764" y="2489300"/>
            <a:ext cx="4776474" cy="1526142"/>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42962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25</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25" name="TextBox 24"/>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18073843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97016" y="2466573"/>
            <a:ext cx="4749970" cy="1571595"/>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569876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83764" y="2489300"/>
            <a:ext cx="4776474" cy="1526142"/>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7862539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97016" y="2466573"/>
            <a:ext cx="4749970" cy="1571595"/>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988546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508504"/>
            <a:ext cx="4855964" cy="1487734"/>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399334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97016" y="2466573"/>
            <a:ext cx="4749970" cy="1571595"/>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1458531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508504"/>
            <a:ext cx="4855964" cy="1487734"/>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4060163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77624" y="2508684"/>
            <a:ext cx="4855964" cy="151232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5266385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508504"/>
            <a:ext cx="4855964" cy="1487734"/>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8740083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6" name="Picture 15"/>
          <p:cNvPicPr>
            <a:picLocks noChangeAspect="1"/>
          </p:cNvPicPr>
          <p:nvPr/>
        </p:nvPicPr>
        <p:blipFill>
          <a:blip r:embed="rId6"/>
          <a:stretch>
            <a:fillRect/>
          </a:stretch>
        </p:blipFill>
        <p:spPr>
          <a:xfrm>
            <a:off x="2177624" y="2508684"/>
            <a:ext cx="4855964" cy="151232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31925527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err="1"/>
              <a:t>Rekenrek</a:t>
            </a:r>
            <a:r>
              <a:rPr lang="en-US" sz="2800" b="1"/>
              <a:t> Wave</a:t>
            </a:r>
            <a:endParaRPr lang="en-US" sz="8000" b="1"/>
          </a:p>
        </p:txBody>
      </p:sp>
      <p:pic>
        <p:nvPicPr>
          <p:cNvPr id="23" name="Picture 4" descr="https://pixabay.com/static/uploads/photo/2014/04/03/10/05/blue-309761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4706856"/>
            <a:ext cx="8836024" cy="2541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7192131" y="3585608"/>
            <a:ext cx="1489514" cy="1530510"/>
          </a:xfrm>
          <a:prstGeom prst="rect">
            <a:avLst/>
          </a:prstGeom>
        </p:spPr>
      </p:pic>
      <p:sp>
        <p:nvSpPr>
          <p:cNvPr id="14" name="TextBox 13"/>
          <p:cNvSpPr txBox="1"/>
          <p:nvPr/>
        </p:nvSpPr>
        <p:spPr>
          <a:xfrm>
            <a:off x="714045" y="1182655"/>
            <a:ext cx="7783121" cy="707886"/>
          </a:xfrm>
          <a:prstGeom prst="rect">
            <a:avLst/>
          </a:prstGeom>
          <a:noFill/>
        </p:spPr>
        <p:txBody>
          <a:bodyPr wrap="square" rtlCol="0">
            <a:spAutoFit/>
          </a:bodyPr>
          <a:lstStyle/>
          <a:p>
            <a:pPr algn="ctr"/>
            <a:r>
              <a:rPr lang="en-US" sz="2000" b="1">
                <a:solidFill>
                  <a:srgbClr val="0000FF"/>
                </a:solidFill>
              </a:rPr>
              <a:t>Now, gradually raise your hands as the numbers increase and lower your hands as the numbers decrease, like the motion of a wave!</a:t>
            </a:r>
          </a:p>
        </p:txBody>
      </p:sp>
      <p:pic>
        <p:nvPicPr>
          <p:cNvPr id="15" name="Picture 14"/>
          <p:cNvPicPr>
            <a:picLocks noChangeAspect="1"/>
          </p:cNvPicPr>
          <p:nvPr/>
        </p:nvPicPr>
        <p:blipFill>
          <a:blip r:embed="rId6"/>
          <a:stretch>
            <a:fillRect/>
          </a:stretch>
        </p:blipFill>
        <p:spPr>
          <a:xfrm>
            <a:off x="2177624" y="2456794"/>
            <a:ext cx="4855964" cy="159115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27</a:t>
            </a:r>
          </a:p>
          <a:p>
            <a:pPr algn="ctr"/>
            <a:r>
              <a:rPr lang="en-US" sz="1400"/>
              <a:t>Fluency</a:t>
            </a:r>
          </a:p>
        </p:txBody>
      </p:sp>
    </p:spTree>
    <p:extLst>
      <p:ext uri="{BB962C8B-B14F-4D97-AF65-F5344CB8AC3E}">
        <p14:creationId xmlns:p14="http://schemas.microsoft.com/office/powerpoint/2010/main" val="4037661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469</Slides>
  <Notes>436</Notes>
  <HiddenSlides>0</HiddenSlides>
  <ScaleCrop>false</ScaleCrop>
  <HeadingPairs>
    <vt:vector size="4" baseType="variant">
      <vt:variant>
        <vt:lpstr>Theme</vt:lpstr>
      </vt:variant>
      <vt:variant>
        <vt:i4>1</vt:i4>
      </vt:variant>
      <vt:variant>
        <vt:lpstr>Slide Titles</vt:lpstr>
      </vt:variant>
      <vt:variant>
        <vt:i4>469</vt:i4>
      </vt:variant>
    </vt:vector>
  </HeadingPairs>
  <TitlesOfParts>
    <vt:vector size="470" baseType="lpstr">
      <vt:lpstr>Office Theme</vt:lpstr>
      <vt:lpstr>Module 4</vt:lpstr>
      <vt:lpstr>Lesson Links Click on the lesson you want to go to!  (You must be in Slide Show/Presentation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revision>1</cp:revision>
  <dcterms:created xsi:type="dcterms:W3CDTF">2016-02-06T17:02:09Z</dcterms:created>
  <dcterms:modified xsi:type="dcterms:W3CDTF">2022-05-17T16:58:24Z</dcterms:modified>
</cp:coreProperties>
</file>